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jpeg" ContentType="image/jpeg"/>
  <Override PartName="/ppt/media/image4.jpeg" ContentType="image/jpe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743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7C835D-F096-43B0-97FE-C6A867EA95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160" cy="171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77640" y="2459520"/>
            <a:ext cx="679716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77640" y="6145560"/>
            <a:ext cx="679716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AE9F34-5E11-4832-AFBD-B3DF1AA597D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160" cy="171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77640" y="2459520"/>
            <a:ext cx="331668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860640" y="2459520"/>
            <a:ext cx="331668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77640" y="6145560"/>
            <a:ext cx="331668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3860640" y="6145560"/>
            <a:ext cx="331668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985B6E-D1A2-41F1-BDC1-229A27A2BA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160" cy="171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77640" y="2459520"/>
            <a:ext cx="218844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675880" y="2459520"/>
            <a:ext cx="218844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974120" y="2459520"/>
            <a:ext cx="218844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77640" y="6145560"/>
            <a:ext cx="218844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675880" y="6145560"/>
            <a:ext cx="218844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4974120" y="6145560"/>
            <a:ext cx="218844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3ED145-7843-48FE-9792-E8AA99EAC52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160" cy="171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7640" y="2459520"/>
            <a:ext cx="6797160" cy="70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47DA2E-C7A9-441F-9A6A-EDEA988997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160" cy="171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77640" y="2459520"/>
            <a:ext cx="6797160" cy="70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1EA723-1478-4A55-B497-5A0F04F9175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160" cy="171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77640" y="2459520"/>
            <a:ext cx="3316680" cy="70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3860640" y="2459520"/>
            <a:ext cx="3316680" cy="70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90ACFB-FDB3-409A-BB56-537A61DFBAA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160" cy="171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D60C79-B769-4B5C-A8E6-70048E255B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7640" y="427680"/>
            <a:ext cx="6797160" cy="79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28BBC4-14DF-4A3F-BE35-BCB1A54374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160" cy="171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77640" y="2459520"/>
            <a:ext cx="331668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860640" y="2459520"/>
            <a:ext cx="3316680" cy="70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77640" y="6145560"/>
            <a:ext cx="331668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41BEB1-3492-42C9-B634-F29CF3F18A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160" cy="171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77640" y="2459520"/>
            <a:ext cx="3316680" cy="70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860640" y="2459520"/>
            <a:ext cx="331668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860640" y="6145560"/>
            <a:ext cx="331668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C82D3F-A0CE-4644-85DE-3AA142C21B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160" cy="171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77640" y="2459520"/>
            <a:ext cx="331668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860640" y="2459520"/>
            <a:ext cx="331668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77640" y="6145560"/>
            <a:ext cx="6797160" cy="336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1E1E56-4390-436E-BD9D-FC3EEB56120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160" cy="171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77640" y="2459520"/>
            <a:ext cx="6797160" cy="70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2568240" y="9945000"/>
            <a:ext cx="2416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5438520" y="9945000"/>
            <a:ext cx="173664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8b8b8b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F4440A3-6119-40B1-BBAD-27A13FC52995}" type="slidenum">
              <a:rPr b="0" lang="en-US" sz="1400" spc="-1" strike="noStrike">
                <a:solidFill>
                  <a:srgbClr val="8b8b8b"/>
                </a:solidFill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377640" y="9945000"/>
            <a:ext cx="173664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hyperlink" Target="https://www.1jour1actu.com/france/cest-quoi-le-metier-dagriculteur" TargetMode="External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1"/>
          <p:cNvSpPr/>
          <p:nvPr/>
        </p:nvSpPr>
        <p:spPr>
          <a:xfrm>
            <a:off x="720" y="0"/>
            <a:ext cx="18287280" cy="102736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object 5"/>
          <p:cNvSpPr/>
          <p:nvPr/>
        </p:nvSpPr>
        <p:spPr>
          <a:xfrm>
            <a:off x="3857400" y="2369880"/>
            <a:ext cx="5190120" cy="18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973680">
              <a:lnSpc>
                <a:spcPts val="12716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marL="3973680">
              <a:lnSpc>
                <a:spcPts val="828"/>
              </a:lnSpc>
              <a:buNone/>
            </a:pPr>
            <a:r>
              <a:rPr b="0" lang="fr-FR" sz="11650" spc="-1" strike="noStrike">
                <a:solidFill>
                  <a:srgbClr val="ffffff"/>
                </a:solidFill>
                <a:latin typeface="HWPMVI+Handelson-Four"/>
                <a:ea typeface="DejaVu Sans"/>
              </a:rPr>
              <a:t>R</a:t>
            </a:r>
            <a:r>
              <a:rPr b="0" lang="fr-FR" sz="17500" spc="-1" strike="noStrike" baseline="3000">
                <a:solidFill>
                  <a:srgbClr val="ffffff"/>
                </a:solidFill>
                <a:latin typeface="HWPMVI+Handelson-Four"/>
                <a:ea typeface="DejaVu Sans"/>
              </a:rPr>
              <a:t>E</a:t>
            </a:r>
            <a:endParaRPr b="0" lang="fr-FR" sz="17500" spc="-1" strike="noStrike"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3420000" y="1620000"/>
            <a:ext cx="1061964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8800" spc="-1" strike="noStrike">
                <a:solidFill>
                  <a:srgbClr val="ffffff"/>
                </a:solidFill>
                <a:latin typeface="Brandon Grotesque Medium"/>
              </a:rPr>
              <a:t>Rencontre un paysan ou une paysanne </a:t>
            </a:r>
            <a:endParaRPr b="0" lang="fr-FR" sz="8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720000" y="540000"/>
            <a:ext cx="16919640" cy="865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360000" y="360000"/>
            <a:ext cx="17013960" cy="93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/>
        </p:nvSpPr>
        <p:spPr>
          <a:xfrm>
            <a:off x="612720" y="288000"/>
            <a:ext cx="13607280" cy="93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7376"/>
              </a:lnSpc>
              <a:buNone/>
            </a:pPr>
            <a:r>
              <a:rPr b="1" lang="fr-FR" sz="48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4. PREPARATION DE L’INTERVIEW</a:t>
            </a:r>
            <a:endParaRPr b="0" lang="fr-FR" sz="4800" spc="-1" strike="noStrike">
              <a:latin typeface="Arial"/>
            </a:endParaRPr>
          </a:p>
        </p:txBody>
      </p:sp>
      <p:sp>
        <p:nvSpPr>
          <p:cNvPr id="75" name=""/>
          <p:cNvSpPr txBox="1"/>
          <p:nvPr/>
        </p:nvSpPr>
        <p:spPr>
          <a:xfrm>
            <a:off x="540000" y="1183680"/>
            <a:ext cx="17280000" cy="1422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600" spc="-1" strike="noStrike">
                <a:latin typeface="Times New Roman"/>
                <a:ea typeface="Segoe UI"/>
              </a:rPr>
              <a:t>□ </a:t>
            </a:r>
            <a:r>
              <a:rPr b="1" lang="fr-FR" sz="1600" spc="-1" strike="noStrike">
                <a:latin typeface="Nunito;Nunito"/>
                <a:ea typeface="Nunito;Nunito"/>
              </a:rPr>
              <a:t>L’activité agricole de la ferme 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"/>
              </a:spcAft>
              <a:buNone/>
            </a:pPr>
            <a:endParaRPr b="0" lang="fr-FR" sz="2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latin typeface="Arial"/>
              </a:rPr>
              <a:t>...................................................................................................................…………………………………………………………………………...................................................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2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latin typeface="Arial"/>
              </a:rPr>
              <a:t>...................................................................................................................…………………………………………………………………………...................................................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600" spc="-1" strike="noStrike">
                <a:latin typeface="Arial"/>
              </a:rPr>
              <a:t>□ </a:t>
            </a:r>
            <a:r>
              <a:rPr b="1" lang="fr-FR" sz="1600" spc="-1" strike="noStrike">
                <a:latin typeface="Nunito;Nunito"/>
                <a:ea typeface="Nunito;Nunito"/>
              </a:rPr>
              <a:t>La vie du paysan ou de la paysanne rencontrée 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"/>
              </a:spcAft>
              <a:buNone/>
            </a:pPr>
            <a:endParaRPr b="0" lang="fr-FR" sz="2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latin typeface="Arial"/>
              </a:rPr>
              <a:t>...................................................................................................................…………………………………………………………………………...................................................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2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latin typeface="Arial"/>
              </a:rPr>
              <a:t>...................................................................................................................…………………………………………………………………………...................................................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600" spc="-1" strike="noStrike">
                <a:latin typeface="Arial"/>
              </a:rPr>
              <a:t>□ </a:t>
            </a:r>
            <a:r>
              <a:rPr b="1" lang="fr-FR" sz="1600" spc="-1" strike="noStrike">
                <a:latin typeface="Nunito;Nunito"/>
                <a:ea typeface="Nunito;Nunito"/>
              </a:rPr>
              <a:t>Le métier d’agriculteur 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"/>
              </a:spcAft>
              <a:buNone/>
            </a:pPr>
            <a:endParaRPr b="0" lang="fr-FR" sz="2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latin typeface="Arial"/>
              </a:rPr>
              <a:t>...................................................................................................................…………………………………………………………………………...................................................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2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latin typeface="Arial"/>
              </a:rPr>
              <a:t>...................................................................................................................…………………………………………………………………………...................................................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600" spc="-1" strike="noStrike">
                <a:latin typeface="Arial"/>
              </a:rPr>
              <a:t>□ </a:t>
            </a:r>
            <a:r>
              <a:rPr b="1" lang="fr-FR" sz="1600" spc="-1" strike="noStrike">
                <a:latin typeface="Nunito;Nunito"/>
                <a:ea typeface="Nunito;Nunito"/>
              </a:rPr>
              <a:t>Les conditions de travail 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"/>
              </a:spcAft>
              <a:buNone/>
            </a:pPr>
            <a:endParaRPr b="0" lang="fr-FR" sz="2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latin typeface="Arial"/>
              </a:rPr>
              <a:t>...................................................................................................................…………………………………………………………………………...................................................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2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latin typeface="Arial"/>
              </a:rPr>
              <a:t>...................................................................................................................…………………………………………………………………………...................................................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2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600" spc="-1" strike="noStrike">
                <a:latin typeface="Arial"/>
              </a:rPr>
              <a:t>□ </a:t>
            </a:r>
            <a:r>
              <a:rPr b="1" lang="fr-FR" sz="1600" spc="-1" strike="noStrike">
                <a:latin typeface="Nunito;Nunito"/>
                <a:ea typeface="Nunito;Nunito"/>
              </a:rPr>
              <a:t>La relation à son travail de la personne rencontrée 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latin typeface="Arial"/>
              </a:rPr>
              <a:t>...................................................................................................................…………………………………………………………………………...................................................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2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latin typeface="Arial"/>
              </a:rPr>
              <a:t>...................................................................................................................…………………………………………………………………………...................................................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2200" spc="-1" strike="noStrike">
              <a:latin typeface="Arial"/>
            </a:endParaRPr>
          </a:p>
        </p:txBody>
      </p:sp>
      <p:sp>
        <p:nvSpPr>
          <p:cNvPr id="76" name=""/>
          <p:cNvSpPr txBox="1"/>
          <p:nvPr/>
        </p:nvSpPr>
        <p:spPr>
          <a:xfrm>
            <a:off x="14220000" y="360000"/>
            <a:ext cx="3240000" cy="91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fr-FR" sz="1800" spc="-1" strike="noStrike">
              <a:latin typeface="Arial"/>
            </a:endParaRPr>
          </a:p>
          <a:p>
            <a:r>
              <a:rPr b="0" lang="fr-FR" sz="2000" spc="-1" strike="noStrike">
                <a:latin typeface="Arial"/>
                <a:ea typeface="Segoe UI"/>
              </a:rPr>
              <a:t>Recopiez les questions choisies dans votre carnet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360000" y="720000"/>
            <a:ext cx="17216280" cy="91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/>
          <p:nvPr/>
        </p:nvSpPr>
        <p:spPr>
          <a:xfrm>
            <a:off x="1980000" y="4680000"/>
            <a:ext cx="14220000" cy="0"/>
          </a:xfrm>
          <a:prstGeom prst="line">
            <a:avLst/>
          </a:prstGeom>
          <a:ln w="76320">
            <a:solidFill>
              <a:srgbClr val="ff860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"/>
          <p:cNvSpPr/>
          <p:nvPr/>
        </p:nvSpPr>
        <p:spPr>
          <a:xfrm>
            <a:off x="2340000" y="3600000"/>
            <a:ext cx="1800000" cy="1800000"/>
          </a:xfrm>
          <a:prstGeom prst="ellipse">
            <a:avLst/>
          </a:prstGeom>
          <a:solidFill>
            <a:srgbClr val="ff860d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object 6"/>
          <p:cNvSpPr/>
          <p:nvPr/>
        </p:nvSpPr>
        <p:spPr>
          <a:xfrm>
            <a:off x="1440000" y="5910840"/>
            <a:ext cx="3887280" cy="20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10 avril </a:t>
            </a:r>
            <a:r>
              <a:rPr b="1" lang="fr-FR" sz="26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2026</a:t>
            </a:r>
            <a:r>
              <a:rPr b="1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 </a:t>
            </a:r>
            <a:endParaRPr b="0" lang="fr-F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Préparation de la sortie </a:t>
            </a:r>
            <a:endParaRPr b="0" lang="fr-F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Objectif : </a:t>
            </a:r>
            <a:r>
              <a:rPr b="0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découvrir le lieu </a:t>
            </a:r>
            <a:endParaRPr b="0" lang="fr-F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Inventer les questions à poser pendant l’interview</a:t>
            </a:r>
            <a:endParaRPr b="0" lang="fr-FR" sz="2200" spc="-1" strike="noStrike"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7380000" y="3600000"/>
            <a:ext cx="1800000" cy="1800000"/>
          </a:xfrm>
          <a:prstGeom prst="ellipse">
            <a:avLst/>
          </a:prstGeom>
          <a:solidFill>
            <a:srgbClr val="ff860d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object 8"/>
          <p:cNvSpPr/>
          <p:nvPr/>
        </p:nvSpPr>
        <p:spPr>
          <a:xfrm>
            <a:off x="6300000" y="5878800"/>
            <a:ext cx="3887280" cy="170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27 avril </a:t>
            </a:r>
            <a:r>
              <a:rPr b="1" lang="fr-FR" sz="26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2026</a:t>
            </a:r>
            <a:r>
              <a:rPr b="1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 </a:t>
            </a:r>
            <a:endParaRPr b="0" lang="fr-F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La sortie</a:t>
            </a:r>
            <a:endParaRPr b="0" lang="fr-F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Objectif : </a:t>
            </a:r>
            <a:r>
              <a:rPr b="0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réaliser l’interview en endossant chacun des rôles</a:t>
            </a:r>
            <a:endParaRPr b="0" lang="fr-FR" sz="2200" spc="-1" strike="noStrike"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12960000" y="3600000"/>
            <a:ext cx="1800000" cy="1800000"/>
          </a:xfrm>
          <a:prstGeom prst="ellipse">
            <a:avLst/>
          </a:prstGeom>
          <a:solidFill>
            <a:srgbClr val="ff860d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object 9"/>
          <p:cNvSpPr/>
          <p:nvPr/>
        </p:nvSpPr>
        <p:spPr>
          <a:xfrm>
            <a:off x="12060000" y="5878800"/>
            <a:ext cx="3887280" cy="20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Mai </a:t>
            </a:r>
            <a:r>
              <a:rPr b="1" lang="fr-FR" sz="26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2026</a:t>
            </a:r>
            <a:r>
              <a:rPr b="1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 </a:t>
            </a:r>
            <a:endParaRPr b="0" lang="fr-F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Après la sortie</a:t>
            </a:r>
            <a:endParaRPr b="0" lang="fr-F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Objectif : </a:t>
            </a:r>
            <a:r>
              <a:rPr b="0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rédiger un article pour le journal du collège </a:t>
            </a:r>
            <a:endParaRPr b="0" lang="fr-F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fr-FR" sz="22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Faire un poster </a:t>
            </a:r>
            <a:endParaRPr b="0" lang="fr-FR" sz="2200" spc="-1" strike="noStrike">
              <a:latin typeface="Arial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260000" y="4320000"/>
            <a:ext cx="388728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2200" spc="-1" strike="noStrike">
                <a:solidFill>
                  <a:srgbClr val="ffffff"/>
                </a:solidFill>
                <a:latin typeface="Bahnschrift SemiCondensed"/>
                <a:ea typeface="DejaVu Sans"/>
              </a:rPr>
              <a:t>Séance 1</a:t>
            </a:r>
            <a:endParaRPr b="0" lang="fr-FR" sz="2200" spc="-1" strike="noStrike">
              <a:solidFill>
                <a:srgbClr val="ffffff"/>
              </a:solidFill>
              <a:latin typeface="Bahnschrift SemiCondensed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1952720" y="4464000"/>
            <a:ext cx="388728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2200" spc="-1" strike="noStrike">
                <a:solidFill>
                  <a:srgbClr val="ffffff"/>
                </a:solidFill>
                <a:latin typeface="Bahnschrift SemiCondensed"/>
                <a:ea typeface="DejaVu Sans"/>
              </a:rPr>
              <a:t>Séance 3</a:t>
            </a:r>
            <a:endParaRPr b="0" lang="fr-FR" sz="2200" spc="-1" strike="noStrike">
              <a:solidFill>
                <a:srgbClr val="ffffff"/>
              </a:solidFill>
              <a:latin typeface="Bahnschrift SemiCondensed"/>
            </a:endParaRPr>
          </a:p>
        </p:txBody>
      </p:sp>
      <p:sp>
        <p:nvSpPr>
          <p:cNvPr id="53" name="object 12"/>
          <p:cNvSpPr/>
          <p:nvPr/>
        </p:nvSpPr>
        <p:spPr>
          <a:xfrm>
            <a:off x="6336000" y="4428000"/>
            <a:ext cx="388728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2200" spc="-1" strike="noStrike">
                <a:solidFill>
                  <a:srgbClr val="ffffff"/>
                </a:solidFill>
                <a:latin typeface="Bahnschrift SemiCondensed"/>
                <a:ea typeface="DejaVu Sans"/>
              </a:rPr>
              <a:t>Séance 2</a:t>
            </a:r>
            <a:endParaRPr b="0" lang="fr-FR" sz="2200" spc="-1" strike="noStrike">
              <a:solidFill>
                <a:srgbClr val="ffffff"/>
              </a:solidFill>
              <a:latin typeface="Bahnschrift SemiCondense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1"/>
          <p:cNvSpPr/>
          <p:nvPr/>
        </p:nvSpPr>
        <p:spPr>
          <a:xfrm>
            <a:off x="0" y="360"/>
            <a:ext cx="18287280" cy="102736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object 3"/>
          <p:cNvSpPr/>
          <p:nvPr/>
        </p:nvSpPr>
        <p:spPr>
          <a:xfrm>
            <a:off x="972360" y="641160"/>
            <a:ext cx="13607280" cy="93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7376"/>
              </a:lnSpc>
              <a:buNone/>
            </a:pPr>
            <a:r>
              <a:rPr b="1" lang="fr-FR" sz="48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1.</a:t>
            </a:r>
            <a:r>
              <a:rPr b="1" lang="fr-FR" sz="4800" spc="-542" strike="noStrike">
                <a:solidFill>
                  <a:srgbClr val="4f9a76"/>
                </a:solidFill>
                <a:latin typeface="Brandon Grotesque Medium"/>
                <a:ea typeface="DejaVu Sans"/>
              </a:rPr>
              <a:t> </a:t>
            </a:r>
            <a:r>
              <a:rPr b="1" lang="fr-FR" sz="48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C’EST QUOI UN AGRICULTEUR</a:t>
            </a:r>
            <a:r>
              <a:rPr b="1" lang="fr-FR" sz="4800" spc="1214" strike="noStrike">
                <a:solidFill>
                  <a:srgbClr val="4f9a76"/>
                </a:solidFill>
                <a:latin typeface="Brandon Grotesque Medium"/>
                <a:ea typeface="DejaVu Sans"/>
              </a:rPr>
              <a:t> </a:t>
            </a:r>
            <a:r>
              <a:rPr b="1" lang="fr-FR" sz="48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?</a:t>
            </a:r>
            <a:endParaRPr b="0" lang="fr-FR" sz="4800" spc="-1" strike="noStrike">
              <a:latin typeface="Arial"/>
            </a:endParaRPr>
          </a:p>
        </p:txBody>
      </p:sp>
      <p:sp>
        <p:nvSpPr>
          <p:cNvPr id="56" name="object 4"/>
          <p:cNvSpPr/>
          <p:nvPr/>
        </p:nvSpPr>
        <p:spPr>
          <a:xfrm>
            <a:off x="4300920" y="9039600"/>
            <a:ext cx="13158720" cy="38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016"/>
              </a:lnSpc>
              <a:buNone/>
            </a:pPr>
            <a:r>
              <a:rPr b="0" lang="fr-FR" sz="2700" spc="-1" strike="noStrike" u="sng">
                <a:solidFill>
                  <a:srgbClr val="0000ff"/>
                </a:solidFill>
                <a:uFillTx/>
                <a:latin typeface="QLESBI+Arimo Regular"/>
                <a:ea typeface="DejaVu Sans"/>
                <a:hlinkClick r:id="rId2"/>
              </a:rPr>
              <a:t>https://www.1jour1actu.com/france/cest-quoi-le-metier-dagriculteur</a:t>
            </a:r>
            <a:endParaRPr b="0" lang="fr-FR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"/>
          <p:cNvSpPr/>
          <p:nvPr/>
        </p:nvSpPr>
        <p:spPr>
          <a:xfrm>
            <a:off x="915480" y="1706760"/>
            <a:ext cx="5211720" cy="11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431"/>
              </a:lnSpc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ts val="4431"/>
              </a:lnSpc>
              <a:spcBef>
                <a:spcPts val="68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55080" y="152280"/>
            <a:ext cx="18117000" cy="1000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1"/>
          <p:cNvSpPr/>
          <p:nvPr/>
        </p:nvSpPr>
        <p:spPr>
          <a:xfrm>
            <a:off x="0" y="0"/>
            <a:ext cx="18287280" cy="102736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object 3"/>
          <p:cNvSpPr/>
          <p:nvPr/>
        </p:nvSpPr>
        <p:spPr>
          <a:xfrm>
            <a:off x="677160" y="354600"/>
            <a:ext cx="16962480" cy="93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7376"/>
              </a:lnSpc>
              <a:buNone/>
            </a:pPr>
            <a:r>
              <a:rPr b="1" lang="fr-FR" sz="48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EXEMPLE : L’AGRICULTURE DANS LA REGION LYONNAISE</a:t>
            </a:r>
            <a:endParaRPr b="0" lang="fr-FR" sz="4800" spc="-1" strike="noStrike">
              <a:latin typeface="Arial"/>
            </a:endParaRPr>
          </a:p>
        </p:txBody>
      </p:sp>
      <p:sp>
        <p:nvSpPr>
          <p:cNvPr id="61" name="object 4"/>
          <p:cNvSpPr/>
          <p:nvPr/>
        </p:nvSpPr>
        <p:spPr>
          <a:xfrm>
            <a:off x="12684240" y="8439120"/>
            <a:ext cx="4859280" cy="10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081"/>
              </a:lnSpc>
              <a:buNone/>
            </a:pPr>
            <a:r>
              <a:rPr b="0" lang="fr-FR" sz="1500" spc="-1" strike="noStrike">
                <a:solidFill>
                  <a:srgbClr val="000000"/>
                </a:solidFill>
                <a:latin typeface="BWSBLK+Nunito Regular"/>
                <a:ea typeface="DejaVu Sans"/>
              </a:rPr>
              <a:t>Source : La filière céréales dans le</a:t>
            </a:r>
            <a:r>
              <a:rPr b="0" lang="fr-FR" sz="1500" spc="9" strike="noStrike">
                <a:solidFill>
                  <a:srgbClr val="000000"/>
                </a:solidFill>
                <a:latin typeface="BWSBLK+Nunito Regular"/>
                <a:ea typeface="DejaVu Sans"/>
              </a:rPr>
              <a:t> </a:t>
            </a:r>
            <a:r>
              <a:rPr b="0" lang="fr-FR" sz="1500" spc="-1" strike="noStrike">
                <a:solidFill>
                  <a:srgbClr val="000000"/>
                </a:solidFill>
                <a:latin typeface="BWSBLK+Nunito Regular"/>
                <a:ea typeface="DejaVu Sans"/>
              </a:rPr>
              <a:t>Carré</a:t>
            </a:r>
            <a:r>
              <a:rPr b="0" lang="fr-FR" sz="1500" spc="7" strike="noStrike">
                <a:solidFill>
                  <a:srgbClr val="000000"/>
                </a:solidFill>
                <a:latin typeface="BWSBLK+Nunito Regular"/>
                <a:ea typeface="DejaVu Sans"/>
              </a:rPr>
              <a:t> </a:t>
            </a:r>
            <a:r>
              <a:rPr b="0" lang="fr-FR" sz="1500" spc="-1" strike="noStrike">
                <a:solidFill>
                  <a:srgbClr val="000000"/>
                </a:solidFill>
                <a:latin typeface="BWSBLK+Nunito Regular"/>
                <a:ea typeface="DejaVu Sans"/>
              </a:rPr>
              <a:t>métropolitain :</a:t>
            </a:r>
            <a:endParaRPr b="0" lang="fr-FR" sz="1500" spc="-1" strike="noStrike">
              <a:latin typeface="Arial"/>
            </a:endParaRPr>
          </a:p>
          <a:p>
            <a:pPr>
              <a:lnSpc>
                <a:spcPts val="2081"/>
              </a:lnSpc>
              <a:spcBef>
                <a:spcPts val="20"/>
              </a:spcBef>
              <a:buNone/>
            </a:pPr>
            <a:r>
              <a:rPr b="0" lang="fr-FR" sz="1500" spc="-1" strike="noStrike">
                <a:solidFill>
                  <a:srgbClr val="000000"/>
                </a:solidFill>
                <a:latin typeface="BWSBLK+Nunito Regular"/>
                <a:ea typeface="DejaVu Sans"/>
              </a:rPr>
              <a:t>caractéristiques &amp;</a:t>
            </a:r>
            <a:r>
              <a:rPr b="0" lang="fr-FR" sz="1500" spc="7" strike="noStrike">
                <a:solidFill>
                  <a:srgbClr val="000000"/>
                </a:solidFill>
                <a:latin typeface="BWSBLK+Nunito Regular"/>
                <a:ea typeface="DejaVu Sans"/>
              </a:rPr>
              <a:t> </a:t>
            </a:r>
            <a:r>
              <a:rPr b="0" lang="fr-FR" sz="1500" spc="-1" strike="noStrike">
                <a:solidFill>
                  <a:srgbClr val="000000"/>
                </a:solidFill>
                <a:latin typeface="BWSBLK+Nunito Regular"/>
                <a:ea typeface="DejaVu Sans"/>
              </a:rPr>
              <a:t>préconisations</a:t>
            </a:r>
            <a:endParaRPr b="0" lang="fr-FR" sz="1500" spc="-1" strike="noStrike">
              <a:latin typeface="Arial"/>
            </a:endParaRPr>
          </a:p>
          <a:p>
            <a:pPr>
              <a:lnSpc>
                <a:spcPts val="2081"/>
              </a:lnSpc>
              <a:spcBef>
                <a:spcPts val="20"/>
              </a:spcBef>
              <a:buNone/>
            </a:pPr>
            <a:r>
              <a:rPr b="0" lang="fr-FR" sz="1500" spc="-1" strike="noStrike">
                <a:solidFill>
                  <a:srgbClr val="000000"/>
                </a:solidFill>
                <a:latin typeface="BWSBLK+Nunito Regular"/>
                <a:ea typeface="DejaVu Sans"/>
              </a:rPr>
              <a:t>pour une relocalisation; UrbaLyon; 2021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540000" y="2700000"/>
            <a:ext cx="2519640" cy="71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2200" spc="-1" strike="noStrike">
                <a:highlight>
                  <a:srgbClr val="ffff00"/>
                </a:highlight>
                <a:latin typeface="Arial"/>
              </a:rPr>
              <a:t>A modifier selon le territoire</a:t>
            </a: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267480" y="228240"/>
            <a:ext cx="17878680" cy="1003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180000" y="159480"/>
            <a:ext cx="17639640" cy="995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118080" y="180000"/>
            <a:ext cx="17161560" cy="992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1"/>
          <p:cNvSpPr/>
          <p:nvPr/>
        </p:nvSpPr>
        <p:spPr>
          <a:xfrm>
            <a:off x="0" y="0"/>
            <a:ext cx="18287280" cy="102736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object 3"/>
          <p:cNvSpPr/>
          <p:nvPr/>
        </p:nvSpPr>
        <p:spPr>
          <a:xfrm>
            <a:off x="973080" y="300600"/>
            <a:ext cx="5902920" cy="93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7376"/>
              </a:lnSpc>
              <a:buNone/>
            </a:pPr>
            <a:r>
              <a:rPr b="1" lang="fr-FR" sz="4800" spc="-1" strike="noStrike">
                <a:solidFill>
                  <a:srgbClr val="4f9a76"/>
                </a:solidFill>
                <a:latin typeface="Brandon Grotesque Medium"/>
                <a:ea typeface="DejaVu Sans"/>
              </a:rPr>
              <a:t>3. LA FERME VISITÉE</a:t>
            </a:r>
            <a:endParaRPr b="0" lang="fr-FR" sz="4800" spc="-1" strike="noStrike">
              <a:latin typeface="Arial"/>
            </a:endParaRPr>
          </a:p>
        </p:txBody>
      </p:sp>
      <p:sp>
        <p:nvSpPr>
          <p:cNvPr id="68" name="object 4"/>
          <p:cNvSpPr/>
          <p:nvPr/>
        </p:nvSpPr>
        <p:spPr>
          <a:xfrm>
            <a:off x="468720" y="1495080"/>
            <a:ext cx="7990920" cy="66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233"/>
              </a:lnSpc>
              <a:buNone/>
            </a:pPr>
            <a:r>
              <a:rPr b="0" lang="fr-FR" sz="3800" spc="-1" strike="noStrike">
                <a:solidFill>
                  <a:srgbClr val="000000"/>
                </a:solidFill>
                <a:latin typeface="TOBHRO+Nunito Regular"/>
                <a:ea typeface="DejaVu Sans"/>
              </a:rPr>
              <a:t>GAEC des marguerites</a:t>
            </a:r>
            <a:endParaRPr b="0" lang="fr-FR" sz="3800" spc="-1" strike="noStrike">
              <a:latin typeface="Arial"/>
            </a:endParaRPr>
          </a:p>
        </p:txBody>
      </p:sp>
      <p:sp>
        <p:nvSpPr>
          <p:cNvPr id="69" name="object 7"/>
          <p:cNvSpPr/>
          <p:nvPr/>
        </p:nvSpPr>
        <p:spPr>
          <a:xfrm>
            <a:off x="6660000" y="6991560"/>
            <a:ext cx="3585240" cy="9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57"/>
              </a:lnSpc>
              <a:buNone/>
            </a:pPr>
            <a:r>
              <a:rPr b="0" lang="fr-FR" sz="2650" spc="-1" strike="noStrike">
                <a:solidFill>
                  <a:srgbClr val="000000"/>
                </a:solidFill>
                <a:latin typeface="TOBHRO+Nunito Regular"/>
                <a:ea typeface="DejaVu Sans"/>
              </a:rPr>
              <a:t>GAEC des marguerites</a:t>
            </a:r>
            <a:endParaRPr b="0" lang="fr-FR" sz="2650" spc="-1" strike="noStrike">
              <a:latin typeface="Arial"/>
            </a:endParaRPr>
          </a:p>
        </p:txBody>
      </p:sp>
      <p:sp>
        <p:nvSpPr>
          <p:cNvPr id="70" name="object 13"/>
          <p:cNvSpPr/>
          <p:nvPr/>
        </p:nvSpPr>
        <p:spPr>
          <a:xfrm>
            <a:off x="12528720" y="5331240"/>
            <a:ext cx="4570920" cy="26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233"/>
              </a:lnSpc>
              <a:buNone/>
            </a:pPr>
            <a:r>
              <a:rPr b="0" lang="fr-FR" sz="3800" spc="-1" strike="noStrike">
                <a:solidFill>
                  <a:srgbClr val="000000"/>
                </a:solidFill>
                <a:highlight>
                  <a:srgbClr val="ffff00"/>
                </a:highlight>
                <a:latin typeface="TOBHRO+Nunito Regular"/>
                <a:ea typeface="DejaVu Sans"/>
              </a:rPr>
              <a:t>Décrire l’activité de la ferme et quelques caractéristiques </a:t>
            </a:r>
            <a:endParaRPr b="0" lang="fr-FR" sz="3800" spc="-1" strike="noStrike"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540000" y="2700000"/>
            <a:ext cx="2519640" cy="71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2200" spc="-1" strike="noStrike">
                <a:highlight>
                  <a:srgbClr val="ffff00"/>
                </a:highlight>
                <a:latin typeface="Arial"/>
              </a:rPr>
              <a:t>A modifier </a:t>
            </a: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Application>LibreOffice/7.3.5.2$Windows_X86_64 LibreOffice_project/184fe81b8c8c30d8b5082578aee2fed2ea847c01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Administrateur</dc:creator>
  <dc:description/>
  <dc:language>fr-FR</dc:language>
  <cp:lastModifiedBy/>
  <dcterms:modified xsi:type="dcterms:W3CDTF">2026-04-16T17:05:19Z</dcterms:modified>
  <cp:revision>4</cp:revision>
  <dc:subject/>
  <dc:title>Presentation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