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5" r:id="rId2"/>
    <p:sldId id="302" r:id="rId3"/>
    <p:sldId id="303" r:id="rId4"/>
    <p:sldId id="305" r:id="rId5"/>
    <p:sldId id="306" r:id="rId6"/>
    <p:sldId id="307" r:id="rId7"/>
    <p:sldId id="308" r:id="rId8"/>
    <p:sldId id="309" r:id="rId9"/>
    <p:sldId id="310"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2A1F03-7F52-41FE-8AC3-6B7C6977721B}"/>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3B929FB-7A97-4142-8064-B762C196F1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5B0FDA86-4D0C-429D-AEB1-66307F81EA93}"/>
              </a:ext>
            </a:extLst>
          </p:cNvPr>
          <p:cNvSpPr>
            <a:spLocks noGrp="1"/>
          </p:cNvSpPr>
          <p:nvPr>
            <p:ph type="dt" sz="half" idx="10"/>
          </p:nvPr>
        </p:nvSpPr>
        <p:spPr/>
        <p:txBody>
          <a:bodyPr/>
          <a:lstStyle/>
          <a:p>
            <a:fld id="{B95AE699-73E5-4A2E-AE98-963162DA64FD}" type="datetimeFigureOut">
              <a:rPr lang="fr-FR" smtClean="0"/>
              <a:t>28/07/2020</a:t>
            </a:fld>
            <a:endParaRPr lang="fr-FR"/>
          </a:p>
        </p:txBody>
      </p:sp>
      <p:sp>
        <p:nvSpPr>
          <p:cNvPr id="5" name="Espace réservé du pied de page 4">
            <a:extLst>
              <a:ext uri="{FF2B5EF4-FFF2-40B4-BE49-F238E27FC236}">
                <a16:creationId xmlns:a16="http://schemas.microsoft.com/office/drawing/2014/main" id="{4542D958-C259-4DF4-B39B-A55C7365166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436A174-4A62-4F11-9A7E-D4D283C392D6}"/>
              </a:ext>
            </a:extLst>
          </p:cNvPr>
          <p:cNvSpPr>
            <a:spLocks noGrp="1"/>
          </p:cNvSpPr>
          <p:nvPr>
            <p:ph type="sldNum" sz="quarter" idx="12"/>
          </p:nvPr>
        </p:nvSpPr>
        <p:spPr/>
        <p:txBody>
          <a:bodyPr/>
          <a:lstStyle/>
          <a:p>
            <a:fld id="{A7D7563E-341D-47F1-BE15-DF775FD263D4}" type="slidenum">
              <a:rPr lang="fr-FR" smtClean="0"/>
              <a:t>‹N°›</a:t>
            </a:fld>
            <a:endParaRPr lang="fr-FR"/>
          </a:p>
        </p:txBody>
      </p:sp>
    </p:spTree>
    <p:extLst>
      <p:ext uri="{BB962C8B-B14F-4D97-AF65-F5344CB8AC3E}">
        <p14:creationId xmlns:p14="http://schemas.microsoft.com/office/powerpoint/2010/main" val="573206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7381B6-A912-4CF5-AAAD-2435AF86F70D}"/>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BBEF293A-966E-4E70-BCDA-A11635C0FA74}"/>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125923B-EDBD-411C-AEC1-597F82170676}"/>
              </a:ext>
            </a:extLst>
          </p:cNvPr>
          <p:cNvSpPr>
            <a:spLocks noGrp="1"/>
          </p:cNvSpPr>
          <p:nvPr>
            <p:ph type="dt" sz="half" idx="10"/>
          </p:nvPr>
        </p:nvSpPr>
        <p:spPr/>
        <p:txBody>
          <a:bodyPr/>
          <a:lstStyle/>
          <a:p>
            <a:fld id="{B95AE699-73E5-4A2E-AE98-963162DA64FD}" type="datetimeFigureOut">
              <a:rPr lang="fr-FR" smtClean="0"/>
              <a:t>28/07/2020</a:t>
            </a:fld>
            <a:endParaRPr lang="fr-FR"/>
          </a:p>
        </p:txBody>
      </p:sp>
      <p:sp>
        <p:nvSpPr>
          <p:cNvPr id="5" name="Espace réservé du pied de page 4">
            <a:extLst>
              <a:ext uri="{FF2B5EF4-FFF2-40B4-BE49-F238E27FC236}">
                <a16:creationId xmlns:a16="http://schemas.microsoft.com/office/drawing/2014/main" id="{9CBFC97D-E58D-4070-BF33-E66DE393442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65FE991-8712-42ED-8B13-DC061A7F1BA1}"/>
              </a:ext>
            </a:extLst>
          </p:cNvPr>
          <p:cNvSpPr>
            <a:spLocks noGrp="1"/>
          </p:cNvSpPr>
          <p:nvPr>
            <p:ph type="sldNum" sz="quarter" idx="12"/>
          </p:nvPr>
        </p:nvSpPr>
        <p:spPr/>
        <p:txBody>
          <a:bodyPr/>
          <a:lstStyle/>
          <a:p>
            <a:fld id="{A7D7563E-341D-47F1-BE15-DF775FD263D4}" type="slidenum">
              <a:rPr lang="fr-FR" smtClean="0"/>
              <a:t>‹N°›</a:t>
            </a:fld>
            <a:endParaRPr lang="fr-FR"/>
          </a:p>
        </p:txBody>
      </p:sp>
    </p:spTree>
    <p:extLst>
      <p:ext uri="{BB962C8B-B14F-4D97-AF65-F5344CB8AC3E}">
        <p14:creationId xmlns:p14="http://schemas.microsoft.com/office/powerpoint/2010/main" val="3181493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79390FDA-FDA2-4ECE-A601-01087C8E13B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5588E69-ACF8-4E71-80F6-F17BB3910F17}"/>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E547467-00EA-47DB-925B-82E6F3B8B6A1}"/>
              </a:ext>
            </a:extLst>
          </p:cNvPr>
          <p:cNvSpPr>
            <a:spLocks noGrp="1"/>
          </p:cNvSpPr>
          <p:nvPr>
            <p:ph type="dt" sz="half" idx="10"/>
          </p:nvPr>
        </p:nvSpPr>
        <p:spPr/>
        <p:txBody>
          <a:bodyPr/>
          <a:lstStyle/>
          <a:p>
            <a:fld id="{B95AE699-73E5-4A2E-AE98-963162DA64FD}" type="datetimeFigureOut">
              <a:rPr lang="fr-FR" smtClean="0"/>
              <a:t>28/07/2020</a:t>
            </a:fld>
            <a:endParaRPr lang="fr-FR"/>
          </a:p>
        </p:txBody>
      </p:sp>
      <p:sp>
        <p:nvSpPr>
          <p:cNvPr id="5" name="Espace réservé du pied de page 4">
            <a:extLst>
              <a:ext uri="{FF2B5EF4-FFF2-40B4-BE49-F238E27FC236}">
                <a16:creationId xmlns:a16="http://schemas.microsoft.com/office/drawing/2014/main" id="{D462F5E6-FB99-44FB-B926-B1D9B2D5499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536407B-2E70-460C-9904-941BAE45A58D}"/>
              </a:ext>
            </a:extLst>
          </p:cNvPr>
          <p:cNvSpPr>
            <a:spLocks noGrp="1"/>
          </p:cNvSpPr>
          <p:nvPr>
            <p:ph type="sldNum" sz="quarter" idx="12"/>
          </p:nvPr>
        </p:nvSpPr>
        <p:spPr/>
        <p:txBody>
          <a:bodyPr/>
          <a:lstStyle/>
          <a:p>
            <a:fld id="{A7D7563E-341D-47F1-BE15-DF775FD263D4}" type="slidenum">
              <a:rPr lang="fr-FR" smtClean="0"/>
              <a:t>‹N°›</a:t>
            </a:fld>
            <a:endParaRPr lang="fr-FR"/>
          </a:p>
        </p:txBody>
      </p:sp>
    </p:spTree>
    <p:extLst>
      <p:ext uri="{BB962C8B-B14F-4D97-AF65-F5344CB8AC3E}">
        <p14:creationId xmlns:p14="http://schemas.microsoft.com/office/powerpoint/2010/main" val="1502813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D49306A-86B8-4374-95C9-7393F6E4469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97EAACF-B4D2-485A-8BC2-AD6722EA091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661D85C-143A-418D-ADB0-3C60B31B7BC4}"/>
              </a:ext>
            </a:extLst>
          </p:cNvPr>
          <p:cNvSpPr>
            <a:spLocks noGrp="1"/>
          </p:cNvSpPr>
          <p:nvPr>
            <p:ph type="dt" sz="half" idx="10"/>
          </p:nvPr>
        </p:nvSpPr>
        <p:spPr/>
        <p:txBody>
          <a:bodyPr/>
          <a:lstStyle/>
          <a:p>
            <a:fld id="{B95AE699-73E5-4A2E-AE98-963162DA64FD}" type="datetimeFigureOut">
              <a:rPr lang="fr-FR" smtClean="0"/>
              <a:t>28/07/2020</a:t>
            </a:fld>
            <a:endParaRPr lang="fr-FR"/>
          </a:p>
        </p:txBody>
      </p:sp>
      <p:sp>
        <p:nvSpPr>
          <p:cNvPr id="5" name="Espace réservé du pied de page 4">
            <a:extLst>
              <a:ext uri="{FF2B5EF4-FFF2-40B4-BE49-F238E27FC236}">
                <a16:creationId xmlns:a16="http://schemas.microsoft.com/office/drawing/2014/main" id="{E1376C1C-43C6-40FD-9764-C48A224CD35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D3B9C71-AF04-4D2A-98C4-03AFF0B37C65}"/>
              </a:ext>
            </a:extLst>
          </p:cNvPr>
          <p:cNvSpPr>
            <a:spLocks noGrp="1"/>
          </p:cNvSpPr>
          <p:nvPr>
            <p:ph type="sldNum" sz="quarter" idx="12"/>
          </p:nvPr>
        </p:nvSpPr>
        <p:spPr/>
        <p:txBody>
          <a:bodyPr/>
          <a:lstStyle/>
          <a:p>
            <a:fld id="{A7D7563E-341D-47F1-BE15-DF775FD263D4}" type="slidenum">
              <a:rPr lang="fr-FR" smtClean="0"/>
              <a:t>‹N°›</a:t>
            </a:fld>
            <a:endParaRPr lang="fr-FR"/>
          </a:p>
        </p:txBody>
      </p:sp>
    </p:spTree>
    <p:extLst>
      <p:ext uri="{BB962C8B-B14F-4D97-AF65-F5344CB8AC3E}">
        <p14:creationId xmlns:p14="http://schemas.microsoft.com/office/powerpoint/2010/main" val="1857243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8D5E7E-48A5-40C2-93D5-97EB5C8BBE5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ECABE5A2-8FCA-4011-A220-9A72E7DEA5F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947ECCE-8E71-42D1-97BF-F975C6FCBD22}"/>
              </a:ext>
            </a:extLst>
          </p:cNvPr>
          <p:cNvSpPr>
            <a:spLocks noGrp="1"/>
          </p:cNvSpPr>
          <p:nvPr>
            <p:ph type="dt" sz="half" idx="10"/>
          </p:nvPr>
        </p:nvSpPr>
        <p:spPr/>
        <p:txBody>
          <a:bodyPr/>
          <a:lstStyle/>
          <a:p>
            <a:fld id="{B95AE699-73E5-4A2E-AE98-963162DA64FD}" type="datetimeFigureOut">
              <a:rPr lang="fr-FR" smtClean="0"/>
              <a:t>28/07/2020</a:t>
            </a:fld>
            <a:endParaRPr lang="fr-FR"/>
          </a:p>
        </p:txBody>
      </p:sp>
      <p:sp>
        <p:nvSpPr>
          <p:cNvPr id="5" name="Espace réservé du pied de page 4">
            <a:extLst>
              <a:ext uri="{FF2B5EF4-FFF2-40B4-BE49-F238E27FC236}">
                <a16:creationId xmlns:a16="http://schemas.microsoft.com/office/drawing/2014/main" id="{97631A92-5AF0-4E68-9522-A3872DC97D4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200D793-14E8-49F7-8763-FC9188FA4D41}"/>
              </a:ext>
            </a:extLst>
          </p:cNvPr>
          <p:cNvSpPr>
            <a:spLocks noGrp="1"/>
          </p:cNvSpPr>
          <p:nvPr>
            <p:ph type="sldNum" sz="quarter" idx="12"/>
          </p:nvPr>
        </p:nvSpPr>
        <p:spPr/>
        <p:txBody>
          <a:bodyPr/>
          <a:lstStyle/>
          <a:p>
            <a:fld id="{A7D7563E-341D-47F1-BE15-DF775FD263D4}" type="slidenum">
              <a:rPr lang="fr-FR" smtClean="0"/>
              <a:t>‹N°›</a:t>
            </a:fld>
            <a:endParaRPr lang="fr-FR"/>
          </a:p>
        </p:txBody>
      </p:sp>
    </p:spTree>
    <p:extLst>
      <p:ext uri="{BB962C8B-B14F-4D97-AF65-F5344CB8AC3E}">
        <p14:creationId xmlns:p14="http://schemas.microsoft.com/office/powerpoint/2010/main" val="1673693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6BEECB-D7FF-41A5-BBEA-22E963AE88E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D43C5AB-F286-4E21-A64B-958AAFD92CC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F5AAD5F5-AADE-4EC0-B614-E482FF1627E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7787A248-5BDB-4B7E-8169-BD4FBA2229A4}"/>
              </a:ext>
            </a:extLst>
          </p:cNvPr>
          <p:cNvSpPr>
            <a:spLocks noGrp="1"/>
          </p:cNvSpPr>
          <p:nvPr>
            <p:ph type="dt" sz="half" idx="10"/>
          </p:nvPr>
        </p:nvSpPr>
        <p:spPr/>
        <p:txBody>
          <a:bodyPr/>
          <a:lstStyle/>
          <a:p>
            <a:fld id="{B95AE699-73E5-4A2E-AE98-963162DA64FD}" type="datetimeFigureOut">
              <a:rPr lang="fr-FR" smtClean="0"/>
              <a:t>28/07/2020</a:t>
            </a:fld>
            <a:endParaRPr lang="fr-FR"/>
          </a:p>
        </p:txBody>
      </p:sp>
      <p:sp>
        <p:nvSpPr>
          <p:cNvPr id="6" name="Espace réservé du pied de page 5">
            <a:extLst>
              <a:ext uri="{FF2B5EF4-FFF2-40B4-BE49-F238E27FC236}">
                <a16:creationId xmlns:a16="http://schemas.microsoft.com/office/drawing/2014/main" id="{5460E1A9-7C28-4EDC-989B-A9E251343A5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8359BCD-27C1-4306-AAB2-48B24BE37D95}"/>
              </a:ext>
            </a:extLst>
          </p:cNvPr>
          <p:cNvSpPr>
            <a:spLocks noGrp="1"/>
          </p:cNvSpPr>
          <p:nvPr>
            <p:ph type="sldNum" sz="quarter" idx="12"/>
          </p:nvPr>
        </p:nvSpPr>
        <p:spPr/>
        <p:txBody>
          <a:bodyPr/>
          <a:lstStyle/>
          <a:p>
            <a:fld id="{A7D7563E-341D-47F1-BE15-DF775FD263D4}" type="slidenum">
              <a:rPr lang="fr-FR" smtClean="0"/>
              <a:t>‹N°›</a:t>
            </a:fld>
            <a:endParaRPr lang="fr-FR"/>
          </a:p>
        </p:txBody>
      </p:sp>
    </p:spTree>
    <p:extLst>
      <p:ext uri="{BB962C8B-B14F-4D97-AF65-F5344CB8AC3E}">
        <p14:creationId xmlns:p14="http://schemas.microsoft.com/office/powerpoint/2010/main" val="4075815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769DFE-4765-4086-835D-F3431ABDEAC0}"/>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DADB790-A8B0-45C0-AF14-5D0474C8EC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EDC0C91-63A0-4D47-B138-20141671F0F0}"/>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21BA9D5-2D48-4A7D-9057-067DD1D279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4CC1ED4-1DBD-4250-8457-66258797E324}"/>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65533D87-CB09-4324-BF5E-7304A32979AE}"/>
              </a:ext>
            </a:extLst>
          </p:cNvPr>
          <p:cNvSpPr>
            <a:spLocks noGrp="1"/>
          </p:cNvSpPr>
          <p:nvPr>
            <p:ph type="dt" sz="half" idx="10"/>
          </p:nvPr>
        </p:nvSpPr>
        <p:spPr/>
        <p:txBody>
          <a:bodyPr/>
          <a:lstStyle/>
          <a:p>
            <a:fld id="{B95AE699-73E5-4A2E-AE98-963162DA64FD}" type="datetimeFigureOut">
              <a:rPr lang="fr-FR" smtClean="0"/>
              <a:t>28/07/2020</a:t>
            </a:fld>
            <a:endParaRPr lang="fr-FR"/>
          </a:p>
        </p:txBody>
      </p:sp>
      <p:sp>
        <p:nvSpPr>
          <p:cNvPr id="8" name="Espace réservé du pied de page 7">
            <a:extLst>
              <a:ext uri="{FF2B5EF4-FFF2-40B4-BE49-F238E27FC236}">
                <a16:creationId xmlns:a16="http://schemas.microsoft.com/office/drawing/2014/main" id="{F2E85BA3-EB25-457B-A76D-7CF8C5EF2819}"/>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A63BB233-83F8-46D9-95AE-AF0BD89BC575}"/>
              </a:ext>
            </a:extLst>
          </p:cNvPr>
          <p:cNvSpPr>
            <a:spLocks noGrp="1"/>
          </p:cNvSpPr>
          <p:nvPr>
            <p:ph type="sldNum" sz="quarter" idx="12"/>
          </p:nvPr>
        </p:nvSpPr>
        <p:spPr/>
        <p:txBody>
          <a:bodyPr/>
          <a:lstStyle/>
          <a:p>
            <a:fld id="{A7D7563E-341D-47F1-BE15-DF775FD263D4}" type="slidenum">
              <a:rPr lang="fr-FR" smtClean="0"/>
              <a:t>‹N°›</a:t>
            </a:fld>
            <a:endParaRPr lang="fr-FR"/>
          </a:p>
        </p:txBody>
      </p:sp>
    </p:spTree>
    <p:extLst>
      <p:ext uri="{BB962C8B-B14F-4D97-AF65-F5344CB8AC3E}">
        <p14:creationId xmlns:p14="http://schemas.microsoft.com/office/powerpoint/2010/main" val="2336639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729803-C455-45AA-898A-0E8E669C0EDF}"/>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AC1ABB3-A95C-4B1C-8A86-3F3B7E95DCCB}"/>
              </a:ext>
            </a:extLst>
          </p:cNvPr>
          <p:cNvSpPr>
            <a:spLocks noGrp="1"/>
          </p:cNvSpPr>
          <p:nvPr>
            <p:ph type="dt" sz="half" idx="10"/>
          </p:nvPr>
        </p:nvSpPr>
        <p:spPr/>
        <p:txBody>
          <a:bodyPr/>
          <a:lstStyle/>
          <a:p>
            <a:fld id="{B95AE699-73E5-4A2E-AE98-963162DA64FD}" type="datetimeFigureOut">
              <a:rPr lang="fr-FR" smtClean="0"/>
              <a:t>28/07/2020</a:t>
            </a:fld>
            <a:endParaRPr lang="fr-FR"/>
          </a:p>
        </p:txBody>
      </p:sp>
      <p:sp>
        <p:nvSpPr>
          <p:cNvPr id="4" name="Espace réservé du pied de page 3">
            <a:extLst>
              <a:ext uri="{FF2B5EF4-FFF2-40B4-BE49-F238E27FC236}">
                <a16:creationId xmlns:a16="http://schemas.microsoft.com/office/drawing/2014/main" id="{105BB92B-593D-460D-A9A7-4C9E4456FCBD}"/>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8E66F27-935D-4D5F-96AF-622723F61ADE}"/>
              </a:ext>
            </a:extLst>
          </p:cNvPr>
          <p:cNvSpPr>
            <a:spLocks noGrp="1"/>
          </p:cNvSpPr>
          <p:nvPr>
            <p:ph type="sldNum" sz="quarter" idx="12"/>
          </p:nvPr>
        </p:nvSpPr>
        <p:spPr/>
        <p:txBody>
          <a:bodyPr/>
          <a:lstStyle/>
          <a:p>
            <a:fld id="{A7D7563E-341D-47F1-BE15-DF775FD263D4}" type="slidenum">
              <a:rPr lang="fr-FR" smtClean="0"/>
              <a:t>‹N°›</a:t>
            </a:fld>
            <a:endParaRPr lang="fr-FR"/>
          </a:p>
        </p:txBody>
      </p:sp>
    </p:spTree>
    <p:extLst>
      <p:ext uri="{BB962C8B-B14F-4D97-AF65-F5344CB8AC3E}">
        <p14:creationId xmlns:p14="http://schemas.microsoft.com/office/powerpoint/2010/main" val="3320030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89A33AF-72E9-4A1C-83B2-3154FCA1A5EF}"/>
              </a:ext>
            </a:extLst>
          </p:cNvPr>
          <p:cNvSpPr>
            <a:spLocks noGrp="1"/>
          </p:cNvSpPr>
          <p:nvPr>
            <p:ph type="dt" sz="half" idx="10"/>
          </p:nvPr>
        </p:nvSpPr>
        <p:spPr/>
        <p:txBody>
          <a:bodyPr/>
          <a:lstStyle/>
          <a:p>
            <a:fld id="{B95AE699-73E5-4A2E-AE98-963162DA64FD}" type="datetimeFigureOut">
              <a:rPr lang="fr-FR" smtClean="0"/>
              <a:t>28/07/2020</a:t>
            </a:fld>
            <a:endParaRPr lang="fr-FR"/>
          </a:p>
        </p:txBody>
      </p:sp>
      <p:sp>
        <p:nvSpPr>
          <p:cNvPr id="3" name="Espace réservé du pied de page 2">
            <a:extLst>
              <a:ext uri="{FF2B5EF4-FFF2-40B4-BE49-F238E27FC236}">
                <a16:creationId xmlns:a16="http://schemas.microsoft.com/office/drawing/2014/main" id="{B82534DD-431A-444E-93E9-A2C957B9CC5B}"/>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BE8817E-C83E-4B1B-BF33-53F9140216ED}"/>
              </a:ext>
            </a:extLst>
          </p:cNvPr>
          <p:cNvSpPr>
            <a:spLocks noGrp="1"/>
          </p:cNvSpPr>
          <p:nvPr>
            <p:ph type="sldNum" sz="quarter" idx="12"/>
          </p:nvPr>
        </p:nvSpPr>
        <p:spPr/>
        <p:txBody>
          <a:bodyPr/>
          <a:lstStyle/>
          <a:p>
            <a:fld id="{A7D7563E-341D-47F1-BE15-DF775FD263D4}" type="slidenum">
              <a:rPr lang="fr-FR" smtClean="0"/>
              <a:t>‹N°›</a:t>
            </a:fld>
            <a:endParaRPr lang="fr-FR"/>
          </a:p>
        </p:txBody>
      </p:sp>
    </p:spTree>
    <p:extLst>
      <p:ext uri="{BB962C8B-B14F-4D97-AF65-F5344CB8AC3E}">
        <p14:creationId xmlns:p14="http://schemas.microsoft.com/office/powerpoint/2010/main" val="795403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AD2370-06C6-483A-9513-66B9715CB83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E84307B-86B1-4FC4-ACDD-FDC400961B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28C7CB5-288F-4887-966B-753DEE17D9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E12E5B8-0249-41F1-9180-5EF8A4A225EF}"/>
              </a:ext>
            </a:extLst>
          </p:cNvPr>
          <p:cNvSpPr>
            <a:spLocks noGrp="1"/>
          </p:cNvSpPr>
          <p:nvPr>
            <p:ph type="dt" sz="half" idx="10"/>
          </p:nvPr>
        </p:nvSpPr>
        <p:spPr/>
        <p:txBody>
          <a:bodyPr/>
          <a:lstStyle/>
          <a:p>
            <a:fld id="{B95AE699-73E5-4A2E-AE98-963162DA64FD}" type="datetimeFigureOut">
              <a:rPr lang="fr-FR" smtClean="0"/>
              <a:t>28/07/2020</a:t>
            </a:fld>
            <a:endParaRPr lang="fr-FR"/>
          </a:p>
        </p:txBody>
      </p:sp>
      <p:sp>
        <p:nvSpPr>
          <p:cNvPr id="6" name="Espace réservé du pied de page 5">
            <a:extLst>
              <a:ext uri="{FF2B5EF4-FFF2-40B4-BE49-F238E27FC236}">
                <a16:creationId xmlns:a16="http://schemas.microsoft.com/office/drawing/2014/main" id="{8F515078-73DA-4F36-BD60-E492CA402BE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C26C01E-C750-4184-A804-DF92090E54F9}"/>
              </a:ext>
            </a:extLst>
          </p:cNvPr>
          <p:cNvSpPr>
            <a:spLocks noGrp="1"/>
          </p:cNvSpPr>
          <p:nvPr>
            <p:ph type="sldNum" sz="quarter" idx="12"/>
          </p:nvPr>
        </p:nvSpPr>
        <p:spPr/>
        <p:txBody>
          <a:bodyPr/>
          <a:lstStyle/>
          <a:p>
            <a:fld id="{A7D7563E-341D-47F1-BE15-DF775FD263D4}" type="slidenum">
              <a:rPr lang="fr-FR" smtClean="0"/>
              <a:t>‹N°›</a:t>
            </a:fld>
            <a:endParaRPr lang="fr-FR"/>
          </a:p>
        </p:txBody>
      </p:sp>
    </p:spTree>
    <p:extLst>
      <p:ext uri="{BB962C8B-B14F-4D97-AF65-F5344CB8AC3E}">
        <p14:creationId xmlns:p14="http://schemas.microsoft.com/office/powerpoint/2010/main" val="2587172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91690D-5B38-4A0A-9520-1E12C96358D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02D5FD54-425B-4CE5-9631-B970569C82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612F45B7-C341-4892-ADEA-268C43EE00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6A3A9DB-CF7D-44B3-82FC-B2E3FB1FDFF0}"/>
              </a:ext>
            </a:extLst>
          </p:cNvPr>
          <p:cNvSpPr>
            <a:spLocks noGrp="1"/>
          </p:cNvSpPr>
          <p:nvPr>
            <p:ph type="dt" sz="half" idx="10"/>
          </p:nvPr>
        </p:nvSpPr>
        <p:spPr/>
        <p:txBody>
          <a:bodyPr/>
          <a:lstStyle/>
          <a:p>
            <a:fld id="{B95AE699-73E5-4A2E-AE98-963162DA64FD}" type="datetimeFigureOut">
              <a:rPr lang="fr-FR" smtClean="0"/>
              <a:t>28/07/2020</a:t>
            </a:fld>
            <a:endParaRPr lang="fr-FR"/>
          </a:p>
        </p:txBody>
      </p:sp>
      <p:sp>
        <p:nvSpPr>
          <p:cNvPr id="6" name="Espace réservé du pied de page 5">
            <a:extLst>
              <a:ext uri="{FF2B5EF4-FFF2-40B4-BE49-F238E27FC236}">
                <a16:creationId xmlns:a16="http://schemas.microsoft.com/office/drawing/2014/main" id="{7082A644-DD8F-4B09-865A-DF4945E7B30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C0A6BF8-6926-45D0-AA25-1A34FBC327BF}"/>
              </a:ext>
            </a:extLst>
          </p:cNvPr>
          <p:cNvSpPr>
            <a:spLocks noGrp="1"/>
          </p:cNvSpPr>
          <p:nvPr>
            <p:ph type="sldNum" sz="quarter" idx="12"/>
          </p:nvPr>
        </p:nvSpPr>
        <p:spPr/>
        <p:txBody>
          <a:bodyPr/>
          <a:lstStyle/>
          <a:p>
            <a:fld id="{A7D7563E-341D-47F1-BE15-DF775FD263D4}" type="slidenum">
              <a:rPr lang="fr-FR" smtClean="0"/>
              <a:t>‹N°›</a:t>
            </a:fld>
            <a:endParaRPr lang="fr-FR"/>
          </a:p>
        </p:txBody>
      </p:sp>
    </p:spTree>
    <p:extLst>
      <p:ext uri="{BB962C8B-B14F-4D97-AF65-F5344CB8AC3E}">
        <p14:creationId xmlns:p14="http://schemas.microsoft.com/office/powerpoint/2010/main" val="665920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C5679763-D4BB-4F62-A9CB-0D77962DAA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20459C3E-493B-4E2F-827B-21300E079B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7BBC36A-9923-4515-BD9D-1656583A01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5AE699-73E5-4A2E-AE98-963162DA64FD}" type="datetimeFigureOut">
              <a:rPr lang="fr-FR" smtClean="0"/>
              <a:t>28/07/2020</a:t>
            </a:fld>
            <a:endParaRPr lang="fr-FR"/>
          </a:p>
        </p:txBody>
      </p:sp>
      <p:sp>
        <p:nvSpPr>
          <p:cNvPr id="5" name="Espace réservé du pied de page 4">
            <a:extLst>
              <a:ext uri="{FF2B5EF4-FFF2-40B4-BE49-F238E27FC236}">
                <a16:creationId xmlns:a16="http://schemas.microsoft.com/office/drawing/2014/main" id="{C5E9F65B-AF62-4F67-97EE-29B9ECE599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90F59FB7-05FB-40B1-931C-58423D3AEB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D7563E-341D-47F1-BE15-DF775FD263D4}" type="slidenum">
              <a:rPr lang="fr-FR" smtClean="0"/>
              <a:t>‹N°›</a:t>
            </a:fld>
            <a:endParaRPr lang="fr-FR"/>
          </a:p>
        </p:txBody>
      </p:sp>
    </p:spTree>
    <p:extLst>
      <p:ext uri="{BB962C8B-B14F-4D97-AF65-F5344CB8AC3E}">
        <p14:creationId xmlns:p14="http://schemas.microsoft.com/office/powerpoint/2010/main" val="8095561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francetvinfo.fr/france/chez-les-eleveurs-la-colere-ne-faiblit-pas_963995.html" TargetMode="Externa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goodplanet.org/la-solution-est-dans-lassiette/le-kit-de-sensibilisation/illustrations-et-videos/paroles-dagriculteurs/" TargetMode="Externa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3208487" y="-257267"/>
            <a:ext cx="7733197" cy="1681897"/>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FR" sz="3600" dirty="0">
                <a:solidFill>
                  <a:srgbClr val="FF6600"/>
                </a:solidFill>
              </a:rPr>
              <a:t>Sensibiliser à la crise du monde agricole : un exemple de séance </a:t>
            </a:r>
          </a:p>
        </p:txBody>
      </p:sp>
      <p:sp>
        <p:nvSpPr>
          <p:cNvPr id="3" name="ZoneTexte 2"/>
          <p:cNvSpPr txBox="1"/>
          <p:nvPr/>
        </p:nvSpPr>
        <p:spPr>
          <a:xfrm>
            <a:off x="2303503" y="1503370"/>
            <a:ext cx="8818685" cy="4154984"/>
          </a:xfrm>
          <a:prstGeom prst="rect">
            <a:avLst/>
          </a:prstGeom>
          <a:noFill/>
        </p:spPr>
        <p:txBody>
          <a:bodyPr wrap="square" rtlCol="0">
            <a:spAutoFit/>
          </a:bodyPr>
          <a:lstStyle/>
          <a:p>
            <a:r>
              <a:rPr lang="fr-FR" sz="1600" dirty="0"/>
              <a:t>Séance du volet « Justice alimentaire » : </a:t>
            </a:r>
            <a:r>
              <a:rPr lang="fr-FR" sz="1600" b="1" dirty="0"/>
              <a:t>Le juste prix des produits agricoles</a:t>
            </a:r>
            <a:endParaRPr lang="fr-FR" sz="1600" dirty="0"/>
          </a:p>
          <a:p>
            <a:endParaRPr lang="fr-FR" sz="1600" dirty="0"/>
          </a:p>
          <a:p>
            <a:r>
              <a:rPr lang="fr-FR" sz="1600" b="1" dirty="0"/>
              <a:t>Objectifs : </a:t>
            </a:r>
          </a:p>
          <a:p>
            <a:pPr marL="342900" indent="-342900">
              <a:buFontTx/>
              <a:buChar char="-"/>
            </a:pPr>
            <a:r>
              <a:rPr lang="fr-FR" sz="1600" dirty="0"/>
              <a:t>Réfléchir aux </a:t>
            </a:r>
            <a:r>
              <a:rPr lang="fr-FR" sz="1600" b="1" dirty="0"/>
              <a:t>choix</a:t>
            </a:r>
            <a:r>
              <a:rPr lang="fr-FR" sz="1600" dirty="0"/>
              <a:t> réalisés par le consommateur lorsqu’il achète et à celui de l’agriculteur lorsqu’il produit. Débattre des </a:t>
            </a:r>
            <a:r>
              <a:rPr lang="fr-FR" sz="1600" b="1" dirty="0"/>
              <a:t>implications sociales d’un acte quotidien</a:t>
            </a:r>
            <a:r>
              <a:rPr lang="fr-FR" sz="1600" dirty="0"/>
              <a:t>, faire ses courses. </a:t>
            </a:r>
          </a:p>
          <a:p>
            <a:endParaRPr lang="fr-FR" sz="1600" dirty="0"/>
          </a:p>
          <a:p>
            <a:pPr marL="342900" indent="-342900">
              <a:buFontTx/>
              <a:buChar char="-"/>
            </a:pPr>
            <a:r>
              <a:rPr lang="fr-FR" sz="1600" dirty="0"/>
              <a:t>Comprendre que les prix des produits alimentaires ne sont pas les mêmes selon le lieu d’achat. Réfléchir aux </a:t>
            </a:r>
            <a:r>
              <a:rPr lang="fr-FR" sz="1600" b="1" dirty="0"/>
              <a:t>conséquences de ces prix du point de vue du consommateur et du producteur</a:t>
            </a:r>
            <a:r>
              <a:rPr lang="fr-FR" sz="1600" dirty="0"/>
              <a:t>, en prenant connaissance de la crise agricole et de ses conséquences sur le revenu et les </a:t>
            </a:r>
            <a:r>
              <a:rPr lang="fr-FR" sz="1600" b="1" dirty="0"/>
              <a:t>conditions de vie des agriculteurs</a:t>
            </a:r>
            <a:r>
              <a:rPr lang="fr-FR" sz="1600" dirty="0"/>
              <a:t>. </a:t>
            </a:r>
          </a:p>
          <a:p>
            <a:endParaRPr lang="fr-FR" sz="1600" dirty="0"/>
          </a:p>
          <a:p>
            <a:pPr marL="342900" indent="-342900">
              <a:buFontTx/>
              <a:buChar char="-"/>
            </a:pPr>
            <a:r>
              <a:rPr lang="fr-FR" sz="1600" dirty="0"/>
              <a:t>Comprendre la notion de </a:t>
            </a:r>
            <a:r>
              <a:rPr lang="fr-FR" sz="1600" b="1" dirty="0"/>
              <a:t>solidarité alimentaire</a:t>
            </a:r>
            <a:r>
              <a:rPr lang="fr-FR" sz="1600" dirty="0"/>
              <a:t> : la solidarité alimentaire ne passe pas uniquement par les actions de solidarité les plus médiatisées (restos du cœur, etc…) mais implique aussi des actions quotidiennes, comme faire ses courses. </a:t>
            </a:r>
          </a:p>
          <a:p>
            <a:endParaRPr lang="fr-FR" sz="1600" dirty="0"/>
          </a:p>
          <a:p>
            <a:endParaRPr lang="fr-FR" sz="1400" dirty="0"/>
          </a:p>
        </p:txBody>
      </p:sp>
      <p:pic>
        <p:nvPicPr>
          <p:cNvPr id="4" name="Image 3">
            <a:extLst>
              <a:ext uri="{FF2B5EF4-FFF2-40B4-BE49-F238E27FC236}">
                <a16:creationId xmlns:a16="http://schemas.microsoft.com/office/drawing/2014/main" id="{1D204DA7-7145-4CC5-84A3-159A9BE485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7174" y="-823269"/>
            <a:ext cx="3318820" cy="3318820"/>
          </a:xfrm>
          <a:prstGeom prst="rect">
            <a:avLst/>
          </a:prstGeom>
        </p:spPr>
      </p:pic>
      <p:pic>
        <p:nvPicPr>
          <p:cNvPr id="6" name="Image 5">
            <a:extLst>
              <a:ext uri="{FF2B5EF4-FFF2-40B4-BE49-F238E27FC236}">
                <a16:creationId xmlns:a16="http://schemas.microsoft.com/office/drawing/2014/main" id="{175426A4-1B6C-4542-8453-7C79907B00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2188" y="5553075"/>
            <a:ext cx="867754" cy="1114425"/>
          </a:xfrm>
          <a:prstGeom prst="rect">
            <a:avLst/>
          </a:prstGeom>
        </p:spPr>
      </p:pic>
      <p:sp>
        <p:nvSpPr>
          <p:cNvPr id="8" name="Zone de texte 2">
            <a:extLst>
              <a:ext uri="{FF2B5EF4-FFF2-40B4-BE49-F238E27FC236}">
                <a16:creationId xmlns:a16="http://schemas.microsoft.com/office/drawing/2014/main" id="{B5337E0C-4AEC-4B2C-A039-BDC50DC7B64B}"/>
              </a:ext>
            </a:extLst>
          </p:cNvPr>
          <p:cNvSpPr txBox="1">
            <a:spLocks noChangeArrowheads="1"/>
          </p:cNvSpPr>
          <p:nvPr/>
        </p:nvSpPr>
        <p:spPr bwMode="auto">
          <a:xfrm>
            <a:off x="7912669" y="6251665"/>
            <a:ext cx="1811020" cy="50165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nSpc>
                <a:spcPct val="107000"/>
              </a:lnSpc>
              <a:spcAft>
                <a:spcPts val="0"/>
              </a:spcAft>
            </a:pPr>
            <a:r>
              <a:rPr lang="fr-FR" sz="800" i="1">
                <a:solidFill>
                  <a:srgbClr val="666666"/>
                </a:solidFill>
                <a:effectLst/>
                <a:latin typeface="Calibri" panose="020F0502020204030204" pitchFamily="34" charset="0"/>
                <a:ea typeface="Calibri" panose="020F0502020204030204" pitchFamily="34" charset="0"/>
                <a:cs typeface="Times New Roman" panose="02020603050405020304" pitchFamily="18" charset="0"/>
              </a:rPr>
              <a:t>Fichier sous licence Creative Commons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i="1">
                <a:solidFill>
                  <a:srgbClr val="666666"/>
                </a:solidFill>
                <a:effectLst/>
                <a:latin typeface="Calibri" panose="020F0502020204030204" pitchFamily="34" charset="0"/>
                <a:ea typeface="Calibri" panose="020F0502020204030204" pitchFamily="34" charset="0"/>
                <a:cs typeface="Times New Roman" panose="02020603050405020304" pitchFamily="18" charset="0"/>
              </a:rPr>
              <a:t>Lors de l’utilisation de ce fichier, citer reseaumarguerite.org et l’auteur.trice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p:txBody>
      </p:sp>
      <p:pic>
        <p:nvPicPr>
          <p:cNvPr id="9" name="Image 8">
            <a:extLst>
              <a:ext uri="{FF2B5EF4-FFF2-40B4-BE49-F238E27FC236}">
                <a16:creationId xmlns:a16="http://schemas.microsoft.com/office/drawing/2014/main" id="{C03BEA44-358A-464C-9B02-DAC45506939B}"/>
              </a:ext>
            </a:extLst>
          </p:cNvPr>
          <p:cNvPicPr/>
          <p:nvPr/>
        </p:nvPicPr>
        <p:blipFill>
          <a:blip r:embed="rId4">
            <a:extLst>
              <a:ext uri="{28A0092B-C50C-407E-A947-70E740481C1C}">
                <a14:useLocalDpi xmlns:a14="http://schemas.microsoft.com/office/drawing/2010/main" val="0"/>
              </a:ext>
            </a:extLst>
          </a:blip>
          <a:stretch>
            <a:fillRect/>
          </a:stretch>
        </p:blipFill>
        <p:spPr>
          <a:xfrm>
            <a:off x="8341294" y="5837010"/>
            <a:ext cx="960120" cy="335915"/>
          </a:xfrm>
          <a:prstGeom prst="rect">
            <a:avLst/>
          </a:prstGeom>
        </p:spPr>
      </p:pic>
      <p:pic>
        <p:nvPicPr>
          <p:cNvPr id="10" name="Image 9">
            <a:extLst>
              <a:ext uri="{FF2B5EF4-FFF2-40B4-BE49-F238E27FC236}">
                <a16:creationId xmlns:a16="http://schemas.microsoft.com/office/drawing/2014/main" id="{0B7722A8-85D4-4CD4-961A-4FE1CDE630D7}"/>
              </a:ext>
            </a:extLst>
          </p:cNvPr>
          <p:cNvPicPr/>
          <p:nvPr/>
        </p:nvPicPr>
        <p:blipFill>
          <a:blip r:embed="rId5">
            <a:extLst>
              <a:ext uri="{28A0092B-C50C-407E-A947-70E740481C1C}">
                <a14:useLocalDpi xmlns:a14="http://schemas.microsoft.com/office/drawing/2010/main" val="0"/>
              </a:ext>
            </a:extLst>
          </a:blip>
          <a:stretch>
            <a:fillRect/>
          </a:stretch>
        </p:blipFill>
        <p:spPr>
          <a:xfrm>
            <a:off x="9591675" y="5686929"/>
            <a:ext cx="1461453" cy="880966"/>
          </a:xfrm>
          <a:prstGeom prst="rect">
            <a:avLst/>
          </a:prstGeom>
        </p:spPr>
      </p:pic>
    </p:spTree>
    <p:extLst>
      <p:ext uri="{BB962C8B-B14F-4D97-AF65-F5344CB8AC3E}">
        <p14:creationId xmlns:p14="http://schemas.microsoft.com/office/powerpoint/2010/main" val="317009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3208487" y="-257267"/>
            <a:ext cx="7733197" cy="1681897"/>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rgbClr val="FF6600"/>
                </a:solidFill>
              </a:rPr>
              <a:t>Sensibiliser à la crise du monde agricole : un exemple de séance </a:t>
            </a:r>
          </a:p>
        </p:txBody>
      </p:sp>
      <p:sp>
        <p:nvSpPr>
          <p:cNvPr id="3" name="ZoneTexte 2"/>
          <p:cNvSpPr txBox="1"/>
          <p:nvPr/>
        </p:nvSpPr>
        <p:spPr>
          <a:xfrm>
            <a:off x="1699846" y="1847718"/>
            <a:ext cx="8818685" cy="5355312"/>
          </a:xfrm>
          <a:prstGeom prst="rect">
            <a:avLst/>
          </a:prstGeom>
          <a:noFill/>
        </p:spPr>
        <p:txBody>
          <a:bodyPr wrap="square" rtlCol="0">
            <a:spAutoFit/>
          </a:bodyPr>
          <a:lstStyle/>
          <a:p>
            <a:endParaRPr lang="fr-FR" sz="2000" dirty="0"/>
          </a:p>
          <a:p>
            <a:endParaRPr lang="fr-FR" sz="2000" dirty="0"/>
          </a:p>
          <a:p>
            <a:endParaRPr lang="fr-FR" sz="2000" dirty="0"/>
          </a:p>
          <a:p>
            <a:pPr algn="ctr"/>
            <a:endParaRPr lang="fr-FR" sz="2000" dirty="0"/>
          </a:p>
          <a:p>
            <a:endParaRPr lang="fr-FR" sz="2000" b="1" dirty="0"/>
          </a:p>
          <a:p>
            <a:endParaRPr lang="fr-FR" sz="2000" b="1" dirty="0"/>
          </a:p>
          <a:p>
            <a:endParaRPr lang="fr-FR" sz="2000" dirty="0"/>
          </a:p>
          <a:p>
            <a:endParaRPr lang="fr-FR" sz="2000" dirty="0"/>
          </a:p>
          <a:p>
            <a:endParaRPr lang="fr-FR" sz="2000" dirty="0"/>
          </a:p>
          <a:p>
            <a:endParaRPr lang="fr-FR" sz="2000" b="1" dirty="0"/>
          </a:p>
          <a:p>
            <a:endParaRPr lang="fr-FR" sz="2000" b="1" dirty="0"/>
          </a:p>
          <a:p>
            <a:endParaRPr lang="fr-FR" sz="2000" b="1" dirty="0"/>
          </a:p>
          <a:p>
            <a:r>
              <a:rPr lang="fr-FR" sz="2000" b="1" dirty="0"/>
              <a:t>Organisation de la séance : </a:t>
            </a:r>
          </a:p>
          <a:p>
            <a:r>
              <a:rPr lang="fr-FR" sz="1600" dirty="0"/>
              <a:t>Phase 1: Travail sur les relevés de prix à partir du devoir maison (15 min)</a:t>
            </a:r>
          </a:p>
          <a:p>
            <a:r>
              <a:rPr lang="fr-FR" sz="1600" dirty="0"/>
              <a:t>Phase 2 : Questions sur les documents (20 minutes)</a:t>
            </a:r>
          </a:p>
          <a:p>
            <a:r>
              <a:rPr lang="fr-FR" sz="1600" dirty="0"/>
              <a:t>Phase 3 : Débat  mouvant (15 min)</a:t>
            </a:r>
          </a:p>
          <a:p>
            <a:r>
              <a:rPr lang="fr-FR" sz="1600" dirty="0"/>
              <a:t>Phase 4 : Restitution (10 minutes)</a:t>
            </a:r>
          </a:p>
          <a:p>
            <a:endParaRPr lang="fr-FR" dirty="0"/>
          </a:p>
        </p:txBody>
      </p:sp>
      <p:sp>
        <p:nvSpPr>
          <p:cNvPr id="2" name="ZoneTexte 1"/>
          <p:cNvSpPr txBox="1"/>
          <p:nvPr/>
        </p:nvSpPr>
        <p:spPr>
          <a:xfrm>
            <a:off x="2586491" y="1770085"/>
            <a:ext cx="2512764" cy="830997"/>
          </a:xfrm>
          <a:prstGeom prst="rect">
            <a:avLst/>
          </a:prstGeom>
          <a:noFill/>
          <a:ln>
            <a:solidFill>
              <a:schemeClr val="accent6"/>
            </a:solidFill>
          </a:ln>
        </p:spPr>
        <p:txBody>
          <a:bodyPr wrap="square" rtlCol="0">
            <a:spAutoFit/>
          </a:bodyPr>
          <a:lstStyle/>
          <a:p>
            <a:r>
              <a:rPr lang="fr-FR" sz="1600" b="1" dirty="0"/>
              <a:t>Thème 1 : La question démographique et l'inégal développement</a:t>
            </a:r>
            <a:endParaRPr lang="fr-FR" sz="1600" dirty="0"/>
          </a:p>
        </p:txBody>
      </p:sp>
      <p:sp>
        <p:nvSpPr>
          <p:cNvPr id="4" name="ZoneTexte 3"/>
          <p:cNvSpPr txBox="1"/>
          <p:nvPr/>
        </p:nvSpPr>
        <p:spPr>
          <a:xfrm>
            <a:off x="6191076" y="1400752"/>
            <a:ext cx="3781085" cy="1569660"/>
          </a:xfrm>
          <a:prstGeom prst="rect">
            <a:avLst/>
          </a:prstGeom>
          <a:noFill/>
          <a:ln>
            <a:solidFill>
              <a:schemeClr val="accent6"/>
            </a:solidFill>
          </a:ln>
        </p:spPr>
        <p:txBody>
          <a:bodyPr wrap="square" rtlCol="0">
            <a:spAutoFit/>
          </a:bodyPr>
          <a:lstStyle/>
          <a:p>
            <a:r>
              <a:rPr lang="fr-FR" sz="1600" b="1" dirty="0"/>
              <a:t>Thème 2 : Des ressources limitées, à gérer et à renouveler</a:t>
            </a:r>
          </a:p>
          <a:p>
            <a:r>
              <a:rPr lang="fr-FR" sz="1600" b="1" dirty="0"/>
              <a:t>Chapitre </a:t>
            </a:r>
            <a:r>
              <a:rPr lang="fr-FR" sz="1600" dirty="0"/>
              <a:t>: L'alimentation : comment nourrir une humanité en croissance démographique et aux besoins alimentaires accrus ?</a:t>
            </a:r>
          </a:p>
        </p:txBody>
      </p:sp>
      <p:sp>
        <p:nvSpPr>
          <p:cNvPr id="6" name="Flèche droite 5"/>
          <p:cNvSpPr/>
          <p:nvPr/>
        </p:nvSpPr>
        <p:spPr>
          <a:xfrm>
            <a:off x="5263028" y="2059722"/>
            <a:ext cx="777922" cy="207749"/>
          </a:xfrm>
          <a:prstGeom prst="rightArrow">
            <a:avLst/>
          </a:prstGeom>
          <a:solidFill>
            <a:schemeClr val="accent6"/>
          </a:solidFill>
          <a:ln>
            <a:solidFill>
              <a:schemeClr val="accent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7" name="ZoneTexte 6"/>
          <p:cNvSpPr txBox="1"/>
          <p:nvPr/>
        </p:nvSpPr>
        <p:spPr>
          <a:xfrm>
            <a:off x="1699845" y="4094488"/>
            <a:ext cx="3973074" cy="1169551"/>
          </a:xfrm>
          <a:prstGeom prst="rect">
            <a:avLst/>
          </a:prstGeom>
          <a:noFill/>
          <a:ln>
            <a:solidFill>
              <a:schemeClr val="accent6"/>
            </a:solidFill>
          </a:ln>
        </p:spPr>
        <p:txBody>
          <a:bodyPr wrap="square" rtlCol="0">
            <a:spAutoFit/>
          </a:bodyPr>
          <a:lstStyle/>
          <a:p>
            <a:r>
              <a:rPr lang="fr-FR" sz="1400" b="1" dirty="0"/>
              <a:t>Compétences d’EMC : </a:t>
            </a:r>
          </a:p>
          <a:p>
            <a:r>
              <a:rPr lang="fr-FR" sz="1400" dirty="0"/>
              <a:t>- Le jugement : penser par soi-même et avec les autres</a:t>
            </a:r>
          </a:p>
          <a:p>
            <a:r>
              <a:rPr lang="fr-FR" sz="1400" dirty="0"/>
              <a:t>- L'engagement : agir individuellement et collectivement</a:t>
            </a:r>
          </a:p>
        </p:txBody>
      </p:sp>
      <p:sp>
        <p:nvSpPr>
          <p:cNvPr id="8" name="ZoneTexte 7"/>
          <p:cNvSpPr txBox="1"/>
          <p:nvPr/>
        </p:nvSpPr>
        <p:spPr>
          <a:xfrm>
            <a:off x="6314364" y="4309930"/>
            <a:ext cx="4204166" cy="738664"/>
          </a:xfrm>
          <a:prstGeom prst="rect">
            <a:avLst/>
          </a:prstGeom>
          <a:noFill/>
          <a:ln>
            <a:solidFill>
              <a:schemeClr val="accent6"/>
            </a:solidFill>
          </a:ln>
        </p:spPr>
        <p:txBody>
          <a:bodyPr wrap="square" rtlCol="0">
            <a:spAutoFit/>
          </a:bodyPr>
          <a:lstStyle/>
          <a:p>
            <a:r>
              <a:rPr lang="fr-FR" sz="1400" b="1" dirty="0"/>
              <a:t>SVT </a:t>
            </a:r>
            <a:r>
              <a:rPr lang="fr-FR" sz="1400" dirty="0"/>
              <a:t>: continuité avec une séance du volet nutrition (séance 10) / peut déboucher sur une séance sur les excès et carences alimentaires</a:t>
            </a:r>
          </a:p>
        </p:txBody>
      </p:sp>
      <p:sp>
        <p:nvSpPr>
          <p:cNvPr id="10" name="Rectangle 9"/>
          <p:cNvSpPr/>
          <p:nvPr/>
        </p:nvSpPr>
        <p:spPr>
          <a:xfrm>
            <a:off x="2465697" y="1282885"/>
            <a:ext cx="7642746" cy="1787857"/>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2" name="Connecteur droit avec flèche 11"/>
          <p:cNvCxnSpPr>
            <a:stCxn id="21" idx="2"/>
            <a:endCxn id="7" idx="0"/>
          </p:cNvCxnSpPr>
          <p:nvPr/>
        </p:nvCxnSpPr>
        <p:spPr>
          <a:xfrm flipH="1">
            <a:off x="3686383" y="3070741"/>
            <a:ext cx="2539273" cy="1023746"/>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3" name="Connecteur droit avec flèche 12"/>
          <p:cNvCxnSpPr>
            <a:stCxn id="21" idx="2"/>
            <a:endCxn id="8" idx="0"/>
          </p:cNvCxnSpPr>
          <p:nvPr/>
        </p:nvCxnSpPr>
        <p:spPr>
          <a:xfrm>
            <a:off x="6225655" y="3070742"/>
            <a:ext cx="2190792" cy="1239189"/>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20" name="Connecteur droit avec flèche 19"/>
          <p:cNvCxnSpPr>
            <a:stCxn id="7" idx="3"/>
            <a:endCxn id="8" idx="1"/>
          </p:cNvCxnSpPr>
          <p:nvPr/>
        </p:nvCxnSpPr>
        <p:spPr>
          <a:xfrm flipV="1">
            <a:off x="5672920" y="4679263"/>
            <a:ext cx="641445" cy="1"/>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2342867" y="1282885"/>
            <a:ext cx="7765577" cy="1787857"/>
          </a:xfrm>
          <a:prstGeom prst="rect">
            <a:avLst/>
          </a:prstGeom>
          <a:noFill/>
          <a:ln>
            <a:solidFill>
              <a:schemeClr val="accent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14" name="Image 13">
            <a:extLst>
              <a:ext uri="{FF2B5EF4-FFF2-40B4-BE49-F238E27FC236}">
                <a16:creationId xmlns:a16="http://schemas.microsoft.com/office/drawing/2014/main" id="{3E56AC8E-1363-4C3E-9ED1-82D30EE917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7174" y="-823269"/>
            <a:ext cx="3318820" cy="3318820"/>
          </a:xfrm>
          <a:prstGeom prst="rect">
            <a:avLst/>
          </a:prstGeom>
        </p:spPr>
      </p:pic>
      <p:pic>
        <p:nvPicPr>
          <p:cNvPr id="15" name="Image 14">
            <a:extLst>
              <a:ext uri="{FF2B5EF4-FFF2-40B4-BE49-F238E27FC236}">
                <a16:creationId xmlns:a16="http://schemas.microsoft.com/office/drawing/2014/main" id="{CDC1C2C6-CA9A-460E-90FB-63D73BB2D4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2188" y="5553075"/>
            <a:ext cx="867754" cy="1114425"/>
          </a:xfrm>
          <a:prstGeom prst="rect">
            <a:avLst/>
          </a:prstGeom>
        </p:spPr>
      </p:pic>
      <p:pic>
        <p:nvPicPr>
          <p:cNvPr id="16" name="Image 15">
            <a:extLst>
              <a:ext uri="{FF2B5EF4-FFF2-40B4-BE49-F238E27FC236}">
                <a16:creationId xmlns:a16="http://schemas.microsoft.com/office/drawing/2014/main" id="{AC12A51E-CC3F-4501-BE00-362252679BB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23689" y="5631656"/>
            <a:ext cx="1308331" cy="957262"/>
          </a:xfrm>
          <a:prstGeom prst="rect">
            <a:avLst/>
          </a:prstGeom>
        </p:spPr>
      </p:pic>
    </p:spTree>
    <p:extLst>
      <p:ext uri="{BB962C8B-B14F-4D97-AF65-F5344CB8AC3E}">
        <p14:creationId xmlns:p14="http://schemas.microsoft.com/office/powerpoint/2010/main" val="3861357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3208487" y="-257267"/>
            <a:ext cx="7733197" cy="1681897"/>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rgbClr val="FF6600"/>
                </a:solidFill>
              </a:rPr>
              <a:t>Phase 1: Travail sur les relevés de prix à partir du devoir maison (15 min)</a:t>
            </a:r>
          </a:p>
        </p:txBody>
      </p:sp>
      <p:sp>
        <p:nvSpPr>
          <p:cNvPr id="3" name="ZoneTexte 2"/>
          <p:cNvSpPr txBox="1"/>
          <p:nvPr/>
        </p:nvSpPr>
        <p:spPr>
          <a:xfrm>
            <a:off x="1699846" y="1503484"/>
            <a:ext cx="8818685" cy="369332"/>
          </a:xfrm>
          <a:prstGeom prst="rect">
            <a:avLst/>
          </a:prstGeom>
          <a:noFill/>
        </p:spPr>
        <p:txBody>
          <a:bodyPr wrap="square" rtlCol="0">
            <a:spAutoFit/>
          </a:bodyPr>
          <a:lstStyle/>
          <a:p>
            <a:r>
              <a:rPr lang="fr-FR" b="1" dirty="0"/>
              <a:t> </a:t>
            </a:r>
            <a:endParaRPr lang="fr-FR" dirty="0"/>
          </a:p>
        </p:txBody>
      </p:sp>
      <p:graphicFrame>
        <p:nvGraphicFramePr>
          <p:cNvPr id="2" name="Tableau 1"/>
          <p:cNvGraphicFramePr>
            <a:graphicFrameLocks noGrp="1"/>
          </p:cNvGraphicFramePr>
          <p:nvPr/>
        </p:nvGraphicFramePr>
        <p:xfrm>
          <a:off x="1699845" y="2528330"/>
          <a:ext cx="5544000" cy="3474720"/>
        </p:xfrm>
        <a:graphic>
          <a:graphicData uri="http://schemas.openxmlformats.org/drawingml/2006/table">
            <a:tbl>
              <a:tblPr firstRow="1" firstCol="1" bandRow="1">
                <a:tableStyleId>{5C22544A-7EE6-4342-B048-85BDC9FD1C3A}</a:tableStyleId>
              </a:tblPr>
              <a:tblGrid>
                <a:gridCol w="792000">
                  <a:extLst>
                    <a:ext uri="{9D8B030D-6E8A-4147-A177-3AD203B41FA5}">
                      <a16:colId xmlns:a16="http://schemas.microsoft.com/office/drawing/2014/main" val="20000"/>
                    </a:ext>
                  </a:extLst>
                </a:gridCol>
                <a:gridCol w="792000">
                  <a:extLst>
                    <a:ext uri="{9D8B030D-6E8A-4147-A177-3AD203B41FA5}">
                      <a16:colId xmlns:a16="http://schemas.microsoft.com/office/drawing/2014/main" val="20001"/>
                    </a:ext>
                  </a:extLst>
                </a:gridCol>
                <a:gridCol w="792000">
                  <a:extLst>
                    <a:ext uri="{9D8B030D-6E8A-4147-A177-3AD203B41FA5}">
                      <a16:colId xmlns:a16="http://schemas.microsoft.com/office/drawing/2014/main" val="20002"/>
                    </a:ext>
                  </a:extLst>
                </a:gridCol>
                <a:gridCol w="792000">
                  <a:extLst>
                    <a:ext uri="{9D8B030D-6E8A-4147-A177-3AD203B41FA5}">
                      <a16:colId xmlns:a16="http://schemas.microsoft.com/office/drawing/2014/main" val="20003"/>
                    </a:ext>
                  </a:extLst>
                </a:gridCol>
                <a:gridCol w="792000">
                  <a:extLst>
                    <a:ext uri="{9D8B030D-6E8A-4147-A177-3AD203B41FA5}">
                      <a16:colId xmlns:a16="http://schemas.microsoft.com/office/drawing/2014/main" val="20004"/>
                    </a:ext>
                  </a:extLst>
                </a:gridCol>
                <a:gridCol w="792000">
                  <a:extLst>
                    <a:ext uri="{9D8B030D-6E8A-4147-A177-3AD203B41FA5}">
                      <a16:colId xmlns:a16="http://schemas.microsoft.com/office/drawing/2014/main" val="20005"/>
                    </a:ext>
                  </a:extLst>
                </a:gridCol>
                <a:gridCol w="792000">
                  <a:extLst>
                    <a:ext uri="{9D8B030D-6E8A-4147-A177-3AD203B41FA5}">
                      <a16:colId xmlns:a16="http://schemas.microsoft.com/office/drawing/2014/main" val="20006"/>
                    </a:ext>
                  </a:extLst>
                </a:gridCol>
              </a:tblGrid>
              <a:tr h="0">
                <a:tc>
                  <a:txBody>
                    <a:bodyPr/>
                    <a:lstStyle/>
                    <a:p>
                      <a:pPr algn="ctr">
                        <a:spcAft>
                          <a:spcPts val="0"/>
                        </a:spcAft>
                      </a:pPr>
                      <a:r>
                        <a:rPr lang="fr-FR" sz="1200" dirty="0">
                          <a:effectLst/>
                        </a:rPr>
                        <a:t> </a:t>
                      </a:r>
                      <a:endParaRPr lang="fr-FR" sz="1200" dirty="0">
                        <a:effectLst/>
                        <a:latin typeface="Times New Roman"/>
                        <a:ea typeface="Times New Roman"/>
                      </a:endParaRPr>
                    </a:p>
                  </a:txBody>
                  <a:tcPr marL="60369" marR="60369" marT="0" marB="0" anchor="ctr"/>
                </a:tc>
                <a:tc>
                  <a:txBody>
                    <a:bodyPr/>
                    <a:lstStyle/>
                    <a:p>
                      <a:pPr algn="ctr">
                        <a:spcAft>
                          <a:spcPts val="0"/>
                        </a:spcAft>
                      </a:pPr>
                      <a:r>
                        <a:rPr lang="fr-FR" sz="1200" dirty="0">
                          <a:effectLst/>
                        </a:rPr>
                        <a:t>Lieu d’achat</a:t>
                      </a:r>
                      <a:endParaRPr lang="fr-FR" sz="1200" dirty="0">
                        <a:effectLst/>
                        <a:latin typeface="Times New Roman"/>
                        <a:ea typeface="Times New Roman"/>
                      </a:endParaRPr>
                    </a:p>
                  </a:txBody>
                  <a:tcPr marL="60369" marR="60369" marT="0" marB="0" anchor="ctr"/>
                </a:tc>
                <a:tc>
                  <a:txBody>
                    <a:bodyPr/>
                    <a:lstStyle/>
                    <a:p>
                      <a:pPr algn="ctr">
                        <a:spcAft>
                          <a:spcPts val="0"/>
                        </a:spcAft>
                      </a:pPr>
                      <a:r>
                        <a:rPr lang="fr-FR" sz="1200">
                          <a:effectLst/>
                        </a:rPr>
                        <a:t>Marque du produit</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Prix total</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Prix au kg</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Pourquoi as-tu choisi ce produit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Que penses-tu de ce prix ? (cher/ adapté/bon marché)</a:t>
                      </a:r>
                      <a:endParaRPr lang="fr-FR" sz="1200">
                        <a:effectLst/>
                        <a:latin typeface="Times New Roman"/>
                        <a:ea typeface="Times New Roman"/>
                      </a:endParaRPr>
                    </a:p>
                  </a:txBody>
                  <a:tcPr marL="60369" marR="60369" marT="0" marB="0" anchor="ctr"/>
                </a:tc>
                <a:extLst>
                  <a:ext uri="{0D108BD9-81ED-4DB2-BD59-A6C34878D82A}">
                    <a16:rowId xmlns:a16="http://schemas.microsoft.com/office/drawing/2014/main" val="10000"/>
                  </a:ext>
                </a:extLst>
              </a:tr>
              <a:tr h="0">
                <a:tc>
                  <a:txBody>
                    <a:bodyPr/>
                    <a:lstStyle/>
                    <a:p>
                      <a:pPr algn="ctr">
                        <a:spcAft>
                          <a:spcPts val="0"/>
                        </a:spcAft>
                      </a:pPr>
                      <a:r>
                        <a:rPr lang="fr-FR" sz="1200">
                          <a:effectLst/>
                        </a:rPr>
                        <a:t>400 g de carottes</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extLst>
                  <a:ext uri="{0D108BD9-81ED-4DB2-BD59-A6C34878D82A}">
                    <a16:rowId xmlns:a16="http://schemas.microsoft.com/office/drawing/2014/main" val="10001"/>
                  </a:ext>
                </a:extLst>
              </a:tr>
              <a:tr h="0">
                <a:tc>
                  <a:txBody>
                    <a:bodyPr/>
                    <a:lstStyle/>
                    <a:p>
                      <a:pPr algn="ctr">
                        <a:spcAft>
                          <a:spcPts val="0"/>
                        </a:spcAft>
                      </a:pPr>
                      <a:r>
                        <a:rPr lang="fr-FR" sz="1200" dirty="0">
                          <a:effectLst/>
                        </a:rPr>
                        <a:t>4 steaks hachés</a:t>
                      </a:r>
                      <a:endParaRPr lang="fr-FR" sz="1200" dirty="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extLst>
                  <a:ext uri="{0D108BD9-81ED-4DB2-BD59-A6C34878D82A}">
                    <a16:rowId xmlns:a16="http://schemas.microsoft.com/office/drawing/2014/main" val="10002"/>
                  </a:ext>
                </a:extLst>
              </a:tr>
              <a:tr h="0">
                <a:tc>
                  <a:txBody>
                    <a:bodyPr/>
                    <a:lstStyle/>
                    <a:p>
                      <a:pPr algn="ctr">
                        <a:spcAft>
                          <a:spcPts val="0"/>
                        </a:spcAft>
                      </a:pPr>
                      <a:r>
                        <a:rPr lang="fr-FR" sz="1200">
                          <a:effectLst/>
                        </a:rPr>
                        <a:t>500g de pâtes</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extLst>
                  <a:ext uri="{0D108BD9-81ED-4DB2-BD59-A6C34878D82A}">
                    <a16:rowId xmlns:a16="http://schemas.microsoft.com/office/drawing/2014/main" val="10003"/>
                  </a:ext>
                </a:extLst>
              </a:tr>
              <a:tr h="0">
                <a:tc>
                  <a:txBody>
                    <a:bodyPr/>
                    <a:lstStyle/>
                    <a:p>
                      <a:pPr algn="ctr">
                        <a:spcAft>
                          <a:spcPts val="0"/>
                        </a:spcAft>
                      </a:pPr>
                      <a:r>
                        <a:rPr lang="fr-FR" sz="1200">
                          <a:effectLst/>
                        </a:rPr>
                        <a:t>4 poires</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extLst>
                  <a:ext uri="{0D108BD9-81ED-4DB2-BD59-A6C34878D82A}">
                    <a16:rowId xmlns:a16="http://schemas.microsoft.com/office/drawing/2014/main" val="10004"/>
                  </a:ext>
                </a:extLst>
              </a:tr>
              <a:tr h="0">
                <a:tc>
                  <a:txBody>
                    <a:bodyPr/>
                    <a:lstStyle/>
                    <a:p>
                      <a:pPr algn="ctr">
                        <a:spcAft>
                          <a:spcPts val="0"/>
                        </a:spcAft>
                      </a:pPr>
                      <a:r>
                        <a:rPr lang="fr-FR" sz="1200">
                          <a:effectLst/>
                        </a:rPr>
                        <a:t>4 yaourts nature</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extLst>
                  <a:ext uri="{0D108BD9-81ED-4DB2-BD59-A6C34878D82A}">
                    <a16:rowId xmlns:a16="http://schemas.microsoft.com/office/drawing/2014/main" val="10005"/>
                  </a:ext>
                </a:extLst>
              </a:tr>
              <a:tr h="0">
                <a:tc>
                  <a:txBody>
                    <a:bodyPr/>
                    <a:lstStyle/>
                    <a:p>
                      <a:pPr algn="ctr">
                        <a:spcAft>
                          <a:spcPts val="0"/>
                        </a:spcAft>
                      </a:pPr>
                      <a:r>
                        <a:rPr lang="fr-FR" sz="1200">
                          <a:effectLst/>
                        </a:rPr>
                        <a:t>1 baguette</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a:effectLst/>
                        </a:rPr>
                        <a:t> </a:t>
                      </a:r>
                      <a:endParaRPr lang="fr-FR" sz="1200">
                        <a:effectLst/>
                        <a:latin typeface="Times New Roman"/>
                        <a:ea typeface="Times New Roman"/>
                      </a:endParaRPr>
                    </a:p>
                  </a:txBody>
                  <a:tcPr marL="60369" marR="60369" marT="0" marB="0" anchor="ctr"/>
                </a:tc>
                <a:tc>
                  <a:txBody>
                    <a:bodyPr/>
                    <a:lstStyle/>
                    <a:p>
                      <a:pPr algn="ctr">
                        <a:spcAft>
                          <a:spcPts val="0"/>
                        </a:spcAft>
                      </a:pPr>
                      <a:r>
                        <a:rPr lang="fr-FR" sz="1200" dirty="0">
                          <a:effectLst/>
                        </a:rPr>
                        <a:t> </a:t>
                      </a:r>
                      <a:endParaRPr lang="fr-FR" sz="1200" dirty="0">
                        <a:effectLst/>
                        <a:latin typeface="Times New Roman"/>
                        <a:ea typeface="Times New Roman"/>
                      </a:endParaRPr>
                    </a:p>
                  </a:txBody>
                  <a:tcPr marL="60369" marR="60369" marT="0" marB="0" anchor="ctr"/>
                </a:tc>
                <a:extLst>
                  <a:ext uri="{0D108BD9-81ED-4DB2-BD59-A6C34878D82A}">
                    <a16:rowId xmlns:a16="http://schemas.microsoft.com/office/drawing/2014/main" val="10006"/>
                  </a:ext>
                </a:extLst>
              </a:tr>
            </a:tbl>
          </a:graphicData>
        </a:graphic>
      </p:graphicFrame>
      <p:sp>
        <p:nvSpPr>
          <p:cNvPr id="7" name="ZoneTexte 6"/>
          <p:cNvSpPr txBox="1"/>
          <p:nvPr/>
        </p:nvSpPr>
        <p:spPr>
          <a:xfrm>
            <a:off x="2380746" y="1389587"/>
            <a:ext cx="8818685" cy="1046440"/>
          </a:xfrm>
          <a:prstGeom prst="rect">
            <a:avLst/>
          </a:prstGeom>
          <a:noFill/>
        </p:spPr>
        <p:txBody>
          <a:bodyPr wrap="square" rtlCol="0">
            <a:spAutoFit/>
          </a:bodyPr>
          <a:lstStyle/>
          <a:p>
            <a:r>
              <a:rPr lang="fr-FR" sz="1600" dirty="0"/>
              <a:t>Au cours de la semaine, accompagne la personne qui va faire les courses dans ta famille et prend en photo le prix des produits qui composent le menu suivant. Choisis les produits que tu achèterais si tu faisais les courses pour toi et remplis le tableau suivant. </a:t>
            </a:r>
          </a:p>
          <a:p>
            <a:endParaRPr lang="fr-FR" sz="1400" dirty="0"/>
          </a:p>
        </p:txBody>
      </p:sp>
      <p:sp>
        <p:nvSpPr>
          <p:cNvPr id="8" name="Flèche droite 7"/>
          <p:cNvSpPr/>
          <p:nvPr/>
        </p:nvSpPr>
        <p:spPr>
          <a:xfrm>
            <a:off x="7432431" y="3526114"/>
            <a:ext cx="457200" cy="228600"/>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ZoneTexte 8"/>
          <p:cNvSpPr txBox="1"/>
          <p:nvPr/>
        </p:nvSpPr>
        <p:spPr>
          <a:xfrm>
            <a:off x="8091855" y="2347956"/>
            <a:ext cx="1907931" cy="3139321"/>
          </a:xfrm>
          <a:prstGeom prst="rect">
            <a:avLst/>
          </a:prstGeom>
          <a:noFill/>
        </p:spPr>
        <p:txBody>
          <a:bodyPr wrap="square" rtlCol="0">
            <a:spAutoFit/>
          </a:bodyPr>
          <a:lstStyle/>
          <a:p>
            <a:r>
              <a:rPr lang="fr-FR" dirty="0"/>
              <a:t>Trois élèves de venir noter au tableau les prix qu’ils ont relevés pour les différents aliments. Les élèves reportent les prix dans le tableau et répondent aux questions à l’écrit. </a:t>
            </a:r>
          </a:p>
        </p:txBody>
      </p:sp>
      <p:sp>
        <p:nvSpPr>
          <p:cNvPr id="10" name="ZoneTexte 9"/>
          <p:cNvSpPr txBox="1"/>
          <p:nvPr/>
        </p:nvSpPr>
        <p:spPr>
          <a:xfrm>
            <a:off x="1893277" y="5918939"/>
            <a:ext cx="5704831" cy="923330"/>
          </a:xfrm>
          <a:prstGeom prst="rect">
            <a:avLst/>
          </a:prstGeom>
          <a:noFill/>
        </p:spPr>
        <p:txBody>
          <a:bodyPr wrap="none" rtlCol="0">
            <a:spAutoFit/>
          </a:bodyPr>
          <a:lstStyle/>
          <a:p>
            <a:r>
              <a:rPr lang="fr-FR" dirty="0"/>
              <a:t>Que constates-tu en comparant les prix ? </a:t>
            </a:r>
          </a:p>
          <a:p>
            <a:r>
              <a:rPr lang="fr-FR" dirty="0"/>
              <a:t> </a:t>
            </a:r>
          </a:p>
          <a:p>
            <a:r>
              <a:rPr lang="fr-FR" dirty="0"/>
              <a:t>Selon toi, comment s’explique la différence entre les prix ? </a:t>
            </a:r>
          </a:p>
        </p:txBody>
      </p:sp>
      <p:pic>
        <p:nvPicPr>
          <p:cNvPr id="11" name="Image 10">
            <a:extLst>
              <a:ext uri="{FF2B5EF4-FFF2-40B4-BE49-F238E27FC236}">
                <a16:creationId xmlns:a16="http://schemas.microsoft.com/office/drawing/2014/main" id="{CE8517E5-55BB-4867-A3A8-871DDE84C0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7174" y="-823269"/>
            <a:ext cx="3318820" cy="3318820"/>
          </a:xfrm>
          <a:prstGeom prst="rect">
            <a:avLst/>
          </a:prstGeom>
        </p:spPr>
      </p:pic>
      <p:pic>
        <p:nvPicPr>
          <p:cNvPr id="12" name="Image 11">
            <a:extLst>
              <a:ext uri="{FF2B5EF4-FFF2-40B4-BE49-F238E27FC236}">
                <a16:creationId xmlns:a16="http://schemas.microsoft.com/office/drawing/2014/main" id="{54ACB9BD-8D32-4B74-9CC8-536589A4B9F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2188" y="5553075"/>
            <a:ext cx="867754" cy="1114425"/>
          </a:xfrm>
          <a:prstGeom prst="rect">
            <a:avLst/>
          </a:prstGeom>
        </p:spPr>
      </p:pic>
      <p:pic>
        <p:nvPicPr>
          <p:cNvPr id="13" name="Image 12">
            <a:extLst>
              <a:ext uri="{FF2B5EF4-FFF2-40B4-BE49-F238E27FC236}">
                <a16:creationId xmlns:a16="http://schemas.microsoft.com/office/drawing/2014/main" id="{071FC692-EA03-4091-9413-1FE35BBE0DD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23689" y="5631656"/>
            <a:ext cx="1308331" cy="957262"/>
          </a:xfrm>
          <a:prstGeom prst="rect">
            <a:avLst/>
          </a:prstGeom>
        </p:spPr>
      </p:pic>
    </p:spTree>
    <p:extLst>
      <p:ext uri="{BB962C8B-B14F-4D97-AF65-F5344CB8AC3E}">
        <p14:creationId xmlns:p14="http://schemas.microsoft.com/office/powerpoint/2010/main" val="2921859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3218647" y="-199245"/>
            <a:ext cx="7733197" cy="1681897"/>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rgbClr val="FF6600"/>
                </a:solidFill>
              </a:rPr>
              <a:t>Phase 2 : Questions sur les documents (20 minutes)</a:t>
            </a:r>
          </a:p>
        </p:txBody>
      </p:sp>
      <p:sp>
        <p:nvSpPr>
          <p:cNvPr id="3" name="ZoneTexte 2"/>
          <p:cNvSpPr txBox="1"/>
          <p:nvPr/>
        </p:nvSpPr>
        <p:spPr>
          <a:xfrm>
            <a:off x="311671" y="1608259"/>
            <a:ext cx="8818685" cy="5355312"/>
          </a:xfrm>
          <a:prstGeom prst="rect">
            <a:avLst/>
          </a:prstGeom>
          <a:noFill/>
        </p:spPr>
        <p:txBody>
          <a:bodyPr wrap="square" rtlCol="0">
            <a:spAutoFit/>
          </a:bodyPr>
          <a:lstStyle/>
          <a:p>
            <a:r>
              <a:rPr lang="fr-FR" b="1" dirty="0"/>
              <a:t>Quatre documents accompagnés de questions pour comprendre les enjeux des prix agricoles </a:t>
            </a:r>
          </a:p>
          <a:p>
            <a:pPr marL="285750" indent="-285750">
              <a:buFont typeface="Symbol" pitchFamily="18" charset="2"/>
              <a:buChar char="Þ"/>
            </a:pPr>
            <a:r>
              <a:rPr lang="fr-FR" dirty="0"/>
              <a:t>Doc 1 : Extrait du sondage de la Fondation </a:t>
            </a:r>
            <a:r>
              <a:rPr lang="fr-FR" dirty="0" err="1"/>
              <a:t>GoodPlanet</a:t>
            </a:r>
            <a:r>
              <a:rPr lang="fr-FR" dirty="0"/>
              <a:t> réalisé pendant l’été 2015 sur le thème « alimentation et climat » </a:t>
            </a:r>
          </a:p>
          <a:p>
            <a:endParaRPr lang="fr-FR" dirty="0"/>
          </a:p>
          <a:p>
            <a:pPr marL="285750" indent="-285750">
              <a:buFont typeface="Symbol" pitchFamily="18" charset="2"/>
              <a:buChar char="Þ"/>
            </a:pPr>
            <a:endParaRPr lang="fr-FR" dirty="0"/>
          </a:p>
          <a:p>
            <a:pPr marL="285750" indent="-285750">
              <a:buFont typeface="Symbol" pitchFamily="18" charset="2"/>
              <a:buChar char="Þ"/>
            </a:pPr>
            <a:endParaRPr lang="fr-FR" dirty="0"/>
          </a:p>
          <a:p>
            <a:pPr marL="285750" indent="-285750">
              <a:buFont typeface="Symbol" pitchFamily="18" charset="2"/>
              <a:buChar char="Þ"/>
            </a:pPr>
            <a:endParaRPr lang="fr-FR" dirty="0"/>
          </a:p>
          <a:p>
            <a:pPr marL="285750" indent="-285750">
              <a:buFont typeface="Symbol" pitchFamily="18" charset="2"/>
              <a:buChar char="Þ"/>
            </a:pPr>
            <a:endParaRPr lang="fr-FR" dirty="0"/>
          </a:p>
          <a:p>
            <a:pPr marL="285750" indent="-285750">
              <a:buFont typeface="Symbol" pitchFamily="18" charset="2"/>
              <a:buChar char="Þ"/>
            </a:pPr>
            <a:endParaRPr lang="fr-FR" dirty="0"/>
          </a:p>
          <a:p>
            <a:pPr marL="285750" indent="-285750">
              <a:buFont typeface="Symbol" pitchFamily="18" charset="2"/>
              <a:buChar char="Þ"/>
            </a:pPr>
            <a:endParaRPr lang="fr-FR" dirty="0"/>
          </a:p>
          <a:p>
            <a:pPr marL="285750" indent="-285750">
              <a:buFont typeface="Symbol" pitchFamily="18" charset="2"/>
              <a:buChar char="Þ"/>
            </a:pPr>
            <a:endParaRPr lang="fr-FR" dirty="0"/>
          </a:p>
          <a:p>
            <a:pPr marL="285750" indent="-285750">
              <a:buFont typeface="Symbol" pitchFamily="18" charset="2"/>
              <a:buChar char="Þ"/>
            </a:pPr>
            <a:endParaRPr lang="fr-FR" dirty="0"/>
          </a:p>
          <a:p>
            <a:r>
              <a:rPr lang="fr-FR" dirty="0"/>
              <a:t>Quels problèmes cela peut-il poser ? </a:t>
            </a:r>
          </a:p>
          <a:p>
            <a:pPr lvl="0"/>
            <a:r>
              <a:rPr lang="fr-FR" dirty="0">
                <a:solidFill>
                  <a:schemeClr val="accent6"/>
                </a:solidFill>
              </a:rPr>
              <a:t>Du point de vue du </a:t>
            </a:r>
            <a:r>
              <a:rPr lang="fr-FR" b="1" dirty="0">
                <a:solidFill>
                  <a:schemeClr val="accent6"/>
                </a:solidFill>
              </a:rPr>
              <a:t>consommateur</a:t>
            </a:r>
            <a:r>
              <a:rPr lang="fr-FR" dirty="0">
                <a:solidFill>
                  <a:schemeClr val="accent6"/>
                </a:solidFill>
              </a:rPr>
              <a:t>, un problème </a:t>
            </a:r>
            <a:r>
              <a:rPr lang="fr-FR" b="1" dirty="0">
                <a:solidFill>
                  <a:schemeClr val="accent6"/>
                </a:solidFill>
              </a:rPr>
              <a:t>nutritionnel </a:t>
            </a:r>
            <a:r>
              <a:rPr lang="fr-FR" dirty="0">
                <a:solidFill>
                  <a:schemeClr val="accent6"/>
                </a:solidFill>
              </a:rPr>
              <a:t>si on ne remplace pas la viande par d’autres aliments. </a:t>
            </a:r>
          </a:p>
          <a:p>
            <a:pPr lvl="0"/>
            <a:r>
              <a:rPr lang="fr-FR" dirty="0">
                <a:solidFill>
                  <a:schemeClr val="accent6"/>
                </a:solidFill>
              </a:rPr>
              <a:t>Du point de vue des </a:t>
            </a:r>
            <a:r>
              <a:rPr lang="fr-FR" b="1" dirty="0">
                <a:solidFill>
                  <a:schemeClr val="accent6"/>
                </a:solidFill>
              </a:rPr>
              <a:t>éleveurs</a:t>
            </a:r>
            <a:r>
              <a:rPr lang="fr-FR" dirty="0">
                <a:solidFill>
                  <a:schemeClr val="accent6"/>
                </a:solidFill>
              </a:rPr>
              <a:t>, un problème </a:t>
            </a:r>
            <a:r>
              <a:rPr lang="fr-FR" b="1" dirty="0">
                <a:solidFill>
                  <a:schemeClr val="accent6"/>
                </a:solidFill>
              </a:rPr>
              <a:t>économique </a:t>
            </a:r>
            <a:r>
              <a:rPr lang="fr-FR" dirty="0">
                <a:solidFill>
                  <a:schemeClr val="accent6"/>
                </a:solidFill>
              </a:rPr>
              <a:t>puisqu’ils vendent moins de viande et gagnent moins d’argent. </a:t>
            </a:r>
          </a:p>
          <a:p>
            <a:pPr marL="285750" indent="-285750">
              <a:buFont typeface="Symbol" pitchFamily="18" charset="2"/>
              <a:buChar char="Þ"/>
            </a:pPr>
            <a:endParaRPr lang="fr-FR" dirty="0"/>
          </a:p>
        </p:txBody>
      </p:sp>
      <p:pic>
        <p:nvPicPr>
          <p:cNvPr id="11" name="Image 10"/>
          <p:cNvPicPr/>
          <p:nvPr/>
        </p:nvPicPr>
        <p:blipFill>
          <a:blip r:embed="rId2"/>
          <a:stretch>
            <a:fillRect/>
          </a:stretch>
        </p:blipFill>
        <p:spPr>
          <a:xfrm>
            <a:off x="6342184" y="3065946"/>
            <a:ext cx="4093553" cy="2013438"/>
          </a:xfrm>
          <a:prstGeom prst="rect">
            <a:avLst/>
          </a:prstGeom>
          <a:ln>
            <a:solidFill>
              <a:schemeClr val="tx1"/>
            </a:solidFill>
          </a:ln>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8280" y="3123478"/>
            <a:ext cx="4603507" cy="142537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2" name="ZoneTexte 1"/>
          <p:cNvSpPr txBox="1"/>
          <p:nvPr/>
        </p:nvSpPr>
        <p:spPr>
          <a:xfrm>
            <a:off x="686930" y="2779000"/>
            <a:ext cx="2203104" cy="307777"/>
          </a:xfrm>
          <a:prstGeom prst="rect">
            <a:avLst/>
          </a:prstGeom>
          <a:noFill/>
        </p:spPr>
        <p:txBody>
          <a:bodyPr wrap="none" rtlCol="0">
            <a:spAutoFit/>
          </a:bodyPr>
          <a:lstStyle/>
          <a:p>
            <a:r>
              <a:rPr lang="fr-FR" sz="1400" b="1" dirty="0">
                <a:solidFill>
                  <a:schemeClr val="accent6"/>
                </a:solidFill>
              </a:rPr>
              <a:t>Question posée aux élèves </a:t>
            </a:r>
          </a:p>
        </p:txBody>
      </p:sp>
      <p:sp>
        <p:nvSpPr>
          <p:cNvPr id="7" name="ZoneTexte 6"/>
          <p:cNvSpPr txBox="1"/>
          <p:nvPr/>
        </p:nvSpPr>
        <p:spPr>
          <a:xfrm>
            <a:off x="7507919" y="2758169"/>
            <a:ext cx="1762085" cy="307777"/>
          </a:xfrm>
          <a:prstGeom prst="rect">
            <a:avLst/>
          </a:prstGeom>
          <a:noFill/>
        </p:spPr>
        <p:txBody>
          <a:bodyPr wrap="none" rtlCol="0">
            <a:spAutoFit/>
          </a:bodyPr>
          <a:lstStyle/>
          <a:p>
            <a:r>
              <a:rPr lang="fr-FR" sz="1400" b="1" dirty="0">
                <a:solidFill>
                  <a:schemeClr val="accent6"/>
                </a:solidFill>
              </a:rPr>
              <a:t>Résultats du sondage</a:t>
            </a:r>
          </a:p>
        </p:txBody>
      </p:sp>
      <p:sp>
        <p:nvSpPr>
          <p:cNvPr id="4" name="Rectangle 3"/>
          <p:cNvSpPr/>
          <p:nvPr/>
        </p:nvSpPr>
        <p:spPr>
          <a:xfrm>
            <a:off x="8250116" y="3104428"/>
            <a:ext cx="2185623" cy="210273"/>
          </a:xfrm>
          <a:prstGeom prst="rect">
            <a:avLst/>
          </a:prstGeom>
          <a:noFill/>
          <a:ln w="28575">
            <a:solidFill>
              <a:schemeClr val="accent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9" name="Image 8">
            <a:extLst>
              <a:ext uri="{FF2B5EF4-FFF2-40B4-BE49-F238E27FC236}">
                <a16:creationId xmlns:a16="http://schemas.microsoft.com/office/drawing/2014/main" id="{FC2A181B-46F5-4D76-8F4F-4233578CADA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7174" y="-823269"/>
            <a:ext cx="3318820" cy="3318820"/>
          </a:xfrm>
          <a:prstGeom prst="rect">
            <a:avLst/>
          </a:prstGeom>
        </p:spPr>
      </p:pic>
      <p:pic>
        <p:nvPicPr>
          <p:cNvPr id="10" name="Image 9">
            <a:extLst>
              <a:ext uri="{FF2B5EF4-FFF2-40B4-BE49-F238E27FC236}">
                <a16:creationId xmlns:a16="http://schemas.microsoft.com/office/drawing/2014/main" id="{013277A7-B93A-47A2-94EE-2EF41EAFBC5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122188" y="5553075"/>
            <a:ext cx="867754" cy="1114425"/>
          </a:xfrm>
          <a:prstGeom prst="rect">
            <a:avLst/>
          </a:prstGeom>
        </p:spPr>
      </p:pic>
      <p:pic>
        <p:nvPicPr>
          <p:cNvPr id="12" name="Image 11">
            <a:extLst>
              <a:ext uri="{FF2B5EF4-FFF2-40B4-BE49-F238E27FC236}">
                <a16:creationId xmlns:a16="http://schemas.microsoft.com/office/drawing/2014/main" id="{D462A182-F49A-4B63-A15C-0A168116154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23689" y="5631656"/>
            <a:ext cx="1308331" cy="957262"/>
          </a:xfrm>
          <a:prstGeom prst="rect">
            <a:avLst/>
          </a:prstGeom>
        </p:spPr>
      </p:pic>
    </p:spTree>
    <p:extLst>
      <p:ext uri="{BB962C8B-B14F-4D97-AF65-F5344CB8AC3E}">
        <p14:creationId xmlns:p14="http://schemas.microsoft.com/office/powerpoint/2010/main" val="145283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3208487" y="-257267"/>
            <a:ext cx="7733197" cy="1681897"/>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rgbClr val="FF6600"/>
                </a:solidFill>
              </a:rPr>
              <a:t>Phase 2 : Questions sur les documents (20 minutes)</a:t>
            </a:r>
          </a:p>
        </p:txBody>
      </p:sp>
      <p:sp>
        <p:nvSpPr>
          <p:cNvPr id="3" name="ZoneTexte 2"/>
          <p:cNvSpPr txBox="1"/>
          <p:nvPr/>
        </p:nvSpPr>
        <p:spPr>
          <a:xfrm>
            <a:off x="566371" y="1589187"/>
            <a:ext cx="8818685" cy="5078313"/>
          </a:xfrm>
          <a:prstGeom prst="rect">
            <a:avLst/>
          </a:prstGeom>
          <a:noFill/>
        </p:spPr>
        <p:txBody>
          <a:bodyPr wrap="square" rtlCol="0">
            <a:spAutoFit/>
          </a:bodyPr>
          <a:lstStyle/>
          <a:p>
            <a:r>
              <a:rPr lang="fr-FR" b="1" dirty="0"/>
              <a:t>Quatre documents accompagnés de questions pour comprendre les enjeux des prix agricoles </a:t>
            </a:r>
          </a:p>
          <a:p>
            <a:pPr marL="285750" indent="-285750">
              <a:buFont typeface="Symbol" pitchFamily="18" charset="2"/>
              <a:buChar char="Þ"/>
            </a:pPr>
            <a:r>
              <a:rPr lang="fr-FR" dirty="0"/>
              <a:t>Doc 2 : Extrait de journal télévisé sur la grève des agriculteurs et/ou photographie illustrant l’article « Baisse des revenus, suicides : la crise des agriculteurs « fait beaucoup moins de bruit que l’affaire Alstom », Le Monde, 14/10/2016. </a:t>
            </a:r>
          </a:p>
          <a:p>
            <a:pPr marL="285750" indent="-285750">
              <a:buFont typeface="Symbol" pitchFamily="18" charset="2"/>
              <a:buChar char="Þ"/>
            </a:pPr>
            <a:endParaRPr lang="fr-FR" dirty="0"/>
          </a:p>
          <a:p>
            <a:pPr marL="285750" indent="-285750">
              <a:buFont typeface="Symbol" pitchFamily="18" charset="2"/>
              <a:buChar char="Þ"/>
            </a:pPr>
            <a:endParaRPr lang="fr-FR" dirty="0"/>
          </a:p>
          <a:p>
            <a:pPr marL="285750" indent="-285750">
              <a:buFont typeface="Symbol" pitchFamily="18" charset="2"/>
              <a:buChar char="Þ"/>
            </a:pPr>
            <a:endParaRPr lang="fr-FR" dirty="0"/>
          </a:p>
          <a:p>
            <a:pPr marL="285750" indent="-285750">
              <a:buFont typeface="Symbol" pitchFamily="18" charset="2"/>
              <a:buChar char="Þ"/>
            </a:pPr>
            <a:endParaRPr lang="fr-FR" dirty="0"/>
          </a:p>
          <a:p>
            <a:pPr marL="285750" indent="-285750">
              <a:buFont typeface="Symbol" pitchFamily="18" charset="2"/>
              <a:buChar char="Þ"/>
            </a:pPr>
            <a:endParaRPr lang="fr-FR" dirty="0"/>
          </a:p>
          <a:p>
            <a:pPr lvl="7"/>
            <a:r>
              <a:rPr lang="fr-FR" u="sng" dirty="0">
                <a:hlinkClick r:id="rId2"/>
              </a:rPr>
              <a:t>http://www.francetvinfo.fr/france/chez-les-eleveurs-la-colere-ne-faiblit-pas_963995.html</a:t>
            </a:r>
            <a:endParaRPr lang="fr-FR" dirty="0"/>
          </a:p>
          <a:p>
            <a:pPr lvl="7"/>
            <a:endParaRPr lang="fr-FR" dirty="0"/>
          </a:p>
          <a:p>
            <a:endParaRPr lang="fr-FR" dirty="0"/>
          </a:p>
          <a:p>
            <a:r>
              <a:rPr lang="fr-FR" dirty="0"/>
              <a:t>Est-ce que les agriculteurs gagnent bien leur vie et pourquoi ? </a:t>
            </a:r>
          </a:p>
          <a:p>
            <a:r>
              <a:rPr lang="fr-FR" dirty="0">
                <a:solidFill>
                  <a:schemeClr val="accent6"/>
                </a:solidFill>
              </a:rPr>
              <a:t>En 2015 en France, les agriculteurs ont manifesté pour témoigner de leur situation. Ils n’arrivent plus à vivre de leur métier. Ils expliquent que les prix des produits agricoles sont trop bas pour leur permettre de vivre. </a:t>
            </a:r>
          </a:p>
        </p:txBody>
      </p:sp>
      <p:pic>
        <p:nvPicPr>
          <p:cNvPr id="9" name="Image 8" descr="Manifestation d’agriculteurs à Hauconcourt (Moselle), le 28 juillet 2015."/>
          <p:cNvPicPr/>
          <p:nvPr/>
        </p:nvPicPr>
        <p:blipFill>
          <a:blip r:embed="rId3">
            <a:extLst>
              <a:ext uri="{28A0092B-C50C-407E-A947-70E740481C1C}">
                <a14:useLocalDpi xmlns:a14="http://schemas.microsoft.com/office/drawing/2010/main" val="0"/>
              </a:ext>
            </a:extLst>
          </a:blip>
          <a:srcRect/>
          <a:stretch>
            <a:fillRect/>
          </a:stretch>
        </p:blipFill>
        <p:spPr bwMode="auto">
          <a:xfrm>
            <a:off x="745246" y="3264851"/>
            <a:ext cx="2915920" cy="1938020"/>
          </a:xfrm>
          <a:prstGeom prst="rect">
            <a:avLst/>
          </a:prstGeom>
          <a:noFill/>
          <a:ln>
            <a:noFill/>
          </a:ln>
        </p:spPr>
      </p:pic>
      <p:pic>
        <p:nvPicPr>
          <p:cNvPr id="6" name="Image 5">
            <a:extLst>
              <a:ext uri="{FF2B5EF4-FFF2-40B4-BE49-F238E27FC236}">
                <a16:creationId xmlns:a16="http://schemas.microsoft.com/office/drawing/2014/main" id="{ABD35D41-7F9F-4292-874F-E2E62F1E12A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7174" y="-823269"/>
            <a:ext cx="3318820" cy="3318820"/>
          </a:xfrm>
          <a:prstGeom prst="rect">
            <a:avLst/>
          </a:prstGeom>
        </p:spPr>
      </p:pic>
      <p:pic>
        <p:nvPicPr>
          <p:cNvPr id="7" name="Image 6">
            <a:extLst>
              <a:ext uri="{FF2B5EF4-FFF2-40B4-BE49-F238E27FC236}">
                <a16:creationId xmlns:a16="http://schemas.microsoft.com/office/drawing/2014/main" id="{61BB143A-8B38-45E4-95E1-79D5AEEEEBF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122188" y="5553075"/>
            <a:ext cx="867754" cy="1114425"/>
          </a:xfrm>
          <a:prstGeom prst="rect">
            <a:avLst/>
          </a:prstGeom>
        </p:spPr>
      </p:pic>
      <p:pic>
        <p:nvPicPr>
          <p:cNvPr id="8" name="Image 7">
            <a:extLst>
              <a:ext uri="{FF2B5EF4-FFF2-40B4-BE49-F238E27FC236}">
                <a16:creationId xmlns:a16="http://schemas.microsoft.com/office/drawing/2014/main" id="{F5225949-0AED-4F3D-8E83-9BFC6A55645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23689" y="5631656"/>
            <a:ext cx="1308331" cy="957262"/>
          </a:xfrm>
          <a:prstGeom prst="rect">
            <a:avLst/>
          </a:prstGeom>
        </p:spPr>
      </p:pic>
    </p:spTree>
    <p:extLst>
      <p:ext uri="{BB962C8B-B14F-4D97-AF65-F5344CB8AC3E}">
        <p14:creationId xmlns:p14="http://schemas.microsoft.com/office/powerpoint/2010/main" val="3983191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3208487" y="-257267"/>
            <a:ext cx="7733197" cy="1681897"/>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rgbClr val="FF6600"/>
                </a:solidFill>
              </a:rPr>
              <a:t>Phase 2 : Questions sur les documents (20 minutes)</a:t>
            </a:r>
          </a:p>
        </p:txBody>
      </p:sp>
      <p:sp>
        <p:nvSpPr>
          <p:cNvPr id="3" name="ZoneTexte 2"/>
          <p:cNvSpPr txBox="1"/>
          <p:nvPr/>
        </p:nvSpPr>
        <p:spPr>
          <a:xfrm>
            <a:off x="1699846" y="1503485"/>
            <a:ext cx="8818685" cy="3139321"/>
          </a:xfrm>
          <a:prstGeom prst="rect">
            <a:avLst/>
          </a:prstGeom>
          <a:noFill/>
        </p:spPr>
        <p:txBody>
          <a:bodyPr wrap="square" rtlCol="0">
            <a:spAutoFit/>
          </a:bodyPr>
          <a:lstStyle/>
          <a:p>
            <a:r>
              <a:rPr lang="fr-FR" b="1" dirty="0"/>
              <a:t>Quatre documents accompagnés de questions pour comprendre les enjeux des prix agricoles </a:t>
            </a:r>
          </a:p>
          <a:p>
            <a:pPr marL="285750" indent="-285750">
              <a:buFont typeface="Symbol" pitchFamily="18" charset="2"/>
              <a:buChar char="Þ"/>
            </a:pPr>
            <a:r>
              <a:rPr lang="fr-FR" dirty="0"/>
              <a:t>Doc 3 : Schéma des acteurs impliqués dans la fixation des prix de la viande</a:t>
            </a:r>
          </a:p>
          <a:p>
            <a:endParaRPr lang="fr-FR" dirty="0"/>
          </a:p>
          <a:p>
            <a:pPr marL="285750" indent="-285750">
              <a:buFont typeface="Symbol" pitchFamily="18" charset="2"/>
              <a:buChar char="Þ"/>
            </a:pPr>
            <a:endParaRPr lang="fr-FR" dirty="0"/>
          </a:p>
          <a:p>
            <a:pPr marL="285750" indent="-285750">
              <a:buFont typeface="Symbol" pitchFamily="18" charset="2"/>
              <a:buChar char="Þ"/>
            </a:pPr>
            <a:endParaRPr lang="fr-FR" dirty="0"/>
          </a:p>
          <a:p>
            <a:pPr marL="285750" indent="-285750">
              <a:buFont typeface="Symbol" pitchFamily="18" charset="2"/>
              <a:buChar char="Þ"/>
            </a:pPr>
            <a:endParaRPr lang="fr-FR" dirty="0"/>
          </a:p>
          <a:p>
            <a:pPr marL="285750" indent="-285750">
              <a:buFont typeface="Symbol" pitchFamily="18" charset="2"/>
              <a:buChar char="Þ"/>
            </a:pPr>
            <a:endParaRPr lang="fr-FR" dirty="0"/>
          </a:p>
          <a:p>
            <a:pPr marL="285750" indent="-285750">
              <a:buFont typeface="Symbol" pitchFamily="18" charset="2"/>
              <a:buChar char="Þ"/>
            </a:pPr>
            <a:endParaRPr lang="fr-FR" dirty="0"/>
          </a:p>
          <a:p>
            <a:pPr lvl="7"/>
            <a:endParaRPr lang="fr-FR" dirty="0"/>
          </a:p>
          <a:p>
            <a:endParaRPr lang="fr-FR"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11457" y="2630080"/>
            <a:ext cx="5995461" cy="37251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Image 5">
            <a:extLst>
              <a:ext uri="{FF2B5EF4-FFF2-40B4-BE49-F238E27FC236}">
                <a16:creationId xmlns:a16="http://schemas.microsoft.com/office/drawing/2014/main" id="{5A1AF27D-9A3C-42C9-84B0-6676FC2CB17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7174" y="-823269"/>
            <a:ext cx="3318820" cy="3318820"/>
          </a:xfrm>
          <a:prstGeom prst="rect">
            <a:avLst/>
          </a:prstGeom>
        </p:spPr>
      </p:pic>
      <p:pic>
        <p:nvPicPr>
          <p:cNvPr id="7" name="Image 6">
            <a:extLst>
              <a:ext uri="{FF2B5EF4-FFF2-40B4-BE49-F238E27FC236}">
                <a16:creationId xmlns:a16="http://schemas.microsoft.com/office/drawing/2014/main" id="{7A71A674-6F8E-4E65-94A9-6390E20631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22188" y="5553075"/>
            <a:ext cx="867754" cy="1114425"/>
          </a:xfrm>
          <a:prstGeom prst="rect">
            <a:avLst/>
          </a:prstGeom>
        </p:spPr>
      </p:pic>
      <p:pic>
        <p:nvPicPr>
          <p:cNvPr id="8" name="Image 7">
            <a:extLst>
              <a:ext uri="{FF2B5EF4-FFF2-40B4-BE49-F238E27FC236}">
                <a16:creationId xmlns:a16="http://schemas.microsoft.com/office/drawing/2014/main" id="{7BBFD526-8305-45F3-9344-D4D46255EAB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723689" y="5631656"/>
            <a:ext cx="1308331" cy="957262"/>
          </a:xfrm>
          <a:prstGeom prst="rect">
            <a:avLst/>
          </a:prstGeom>
        </p:spPr>
      </p:pic>
    </p:spTree>
    <p:extLst>
      <p:ext uri="{BB962C8B-B14F-4D97-AF65-F5344CB8AC3E}">
        <p14:creationId xmlns:p14="http://schemas.microsoft.com/office/powerpoint/2010/main" val="4225892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3208487" y="-257267"/>
            <a:ext cx="7733197" cy="1681897"/>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rgbClr val="FF6600"/>
                </a:solidFill>
              </a:rPr>
              <a:t>Phase 2 : Questions sur les documents (20 minutes)</a:t>
            </a:r>
          </a:p>
        </p:txBody>
      </p:sp>
      <p:sp>
        <p:nvSpPr>
          <p:cNvPr id="3" name="ZoneTexte 2"/>
          <p:cNvSpPr txBox="1"/>
          <p:nvPr/>
        </p:nvSpPr>
        <p:spPr>
          <a:xfrm>
            <a:off x="1699846" y="1503485"/>
            <a:ext cx="8818685" cy="4524315"/>
          </a:xfrm>
          <a:prstGeom prst="rect">
            <a:avLst/>
          </a:prstGeom>
          <a:noFill/>
        </p:spPr>
        <p:txBody>
          <a:bodyPr wrap="square" rtlCol="0">
            <a:spAutoFit/>
          </a:bodyPr>
          <a:lstStyle/>
          <a:p>
            <a:r>
              <a:rPr lang="fr-FR" b="1" dirty="0"/>
              <a:t>Quatre documents accompagnés de questions pour comprendre les enjeux des prix agricoles </a:t>
            </a:r>
          </a:p>
          <a:p>
            <a:pPr marL="285750" indent="-285750">
              <a:buFont typeface="Symbol" pitchFamily="18" charset="2"/>
              <a:buChar char="Þ"/>
            </a:pPr>
            <a:r>
              <a:rPr lang="fr-FR" dirty="0"/>
              <a:t>Doc 4 : Extrait du documentaire « Paroles d’agriculteurs » [5’07 – 5’36] </a:t>
            </a:r>
          </a:p>
          <a:p>
            <a:endParaRPr lang="fr-FR" dirty="0"/>
          </a:p>
          <a:p>
            <a:r>
              <a:rPr lang="fr-FR" u="sng" dirty="0">
                <a:hlinkClick r:id="rId2"/>
              </a:rPr>
              <a:t>https://www.goodplanet.org/la-solution-est-dans-lassiette/le-kit-de-sensibilisation/illustrations-et-videos/paroles-dagriculteurs/</a:t>
            </a:r>
            <a:endParaRPr lang="fr-FR" dirty="0"/>
          </a:p>
          <a:p>
            <a:endParaRPr lang="fr-FR" dirty="0"/>
          </a:p>
          <a:p>
            <a:endParaRPr lang="fr-FR" dirty="0"/>
          </a:p>
          <a:p>
            <a:endParaRPr lang="fr-FR" dirty="0"/>
          </a:p>
          <a:p>
            <a:pPr marL="285750" indent="-285750">
              <a:buFont typeface="Symbol" pitchFamily="18" charset="2"/>
              <a:buChar char="Þ"/>
            </a:pPr>
            <a:endParaRPr lang="fr-FR" dirty="0"/>
          </a:p>
          <a:p>
            <a:pPr marL="285750" indent="-285750">
              <a:buFont typeface="Symbol" pitchFamily="18" charset="2"/>
              <a:buChar char="Þ"/>
            </a:pPr>
            <a:endParaRPr lang="fr-FR" dirty="0"/>
          </a:p>
          <a:p>
            <a:pPr marL="285750" indent="-285750">
              <a:buFont typeface="Symbol" pitchFamily="18" charset="2"/>
              <a:buChar char="Þ"/>
            </a:pPr>
            <a:endParaRPr lang="fr-FR" dirty="0"/>
          </a:p>
          <a:p>
            <a:pPr marL="285750" indent="-285750">
              <a:buFont typeface="Symbol" pitchFamily="18" charset="2"/>
              <a:buChar char="Þ"/>
            </a:pPr>
            <a:endParaRPr lang="fr-FR" dirty="0"/>
          </a:p>
          <a:p>
            <a:pPr marL="285750" indent="-285750">
              <a:buFont typeface="Symbol" pitchFamily="18" charset="2"/>
              <a:buChar char="Þ"/>
            </a:pPr>
            <a:endParaRPr lang="fr-FR" dirty="0"/>
          </a:p>
          <a:p>
            <a:pPr lvl="7"/>
            <a:endParaRPr lang="fr-FR" dirty="0"/>
          </a:p>
          <a:p>
            <a:endParaRPr lang="fr-FR" dirty="0"/>
          </a:p>
        </p:txBody>
      </p:sp>
      <p:pic>
        <p:nvPicPr>
          <p:cNvPr id="4" name="Image 3">
            <a:extLst>
              <a:ext uri="{FF2B5EF4-FFF2-40B4-BE49-F238E27FC236}">
                <a16:creationId xmlns:a16="http://schemas.microsoft.com/office/drawing/2014/main" id="{A8F1FE90-A1A2-4251-93DB-F4BE68F739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7174" y="-823269"/>
            <a:ext cx="3318820" cy="3318820"/>
          </a:xfrm>
          <a:prstGeom prst="rect">
            <a:avLst/>
          </a:prstGeom>
        </p:spPr>
      </p:pic>
      <p:pic>
        <p:nvPicPr>
          <p:cNvPr id="6" name="Image 5">
            <a:extLst>
              <a:ext uri="{FF2B5EF4-FFF2-40B4-BE49-F238E27FC236}">
                <a16:creationId xmlns:a16="http://schemas.microsoft.com/office/drawing/2014/main" id="{CE9BAA55-9891-4EDF-8611-C20DD1FB96B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22188" y="5553075"/>
            <a:ext cx="867754" cy="1114425"/>
          </a:xfrm>
          <a:prstGeom prst="rect">
            <a:avLst/>
          </a:prstGeom>
        </p:spPr>
      </p:pic>
      <p:pic>
        <p:nvPicPr>
          <p:cNvPr id="7" name="Image 6">
            <a:extLst>
              <a:ext uri="{FF2B5EF4-FFF2-40B4-BE49-F238E27FC236}">
                <a16:creationId xmlns:a16="http://schemas.microsoft.com/office/drawing/2014/main" id="{DFBD1713-0AEC-49AE-AF0B-F6BA56C2390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723689" y="5631656"/>
            <a:ext cx="1308331" cy="957262"/>
          </a:xfrm>
          <a:prstGeom prst="rect">
            <a:avLst/>
          </a:prstGeom>
        </p:spPr>
      </p:pic>
    </p:spTree>
    <p:extLst>
      <p:ext uri="{BB962C8B-B14F-4D97-AF65-F5344CB8AC3E}">
        <p14:creationId xmlns:p14="http://schemas.microsoft.com/office/powerpoint/2010/main" val="3845789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3208487" y="-257267"/>
            <a:ext cx="7733197" cy="1681897"/>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rgbClr val="FF6600"/>
                </a:solidFill>
              </a:rPr>
              <a:t>Phase 3 : Débat  mouvant (15 min)</a:t>
            </a:r>
          </a:p>
        </p:txBody>
      </p:sp>
      <p:sp>
        <p:nvSpPr>
          <p:cNvPr id="3" name="ZoneTexte 2"/>
          <p:cNvSpPr txBox="1"/>
          <p:nvPr/>
        </p:nvSpPr>
        <p:spPr>
          <a:xfrm>
            <a:off x="1699846" y="1503485"/>
            <a:ext cx="8818685" cy="4247317"/>
          </a:xfrm>
          <a:prstGeom prst="rect">
            <a:avLst/>
          </a:prstGeom>
          <a:noFill/>
        </p:spPr>
        <p:txBody>
          <a:bodyPr wrap="square" rtlCol="0">
            <a:spAutoFit/>
          </a:bodyPr>
          <a:lstStyle/>
          <a:p>
            <a:r>
              <a:rPr lang="fr-FR" b="1" dirty="0"/>
              <a:t>Principes du débat mouvant : </a:t>
            </a:r>
          </a:p>
          <a:p>
            <a:endParaRPr lang="fr-FR" b="1" dirty="0"/>
          </a:p>
          <a:p>
            <a:endParaRPr lang="fr-FR" b="1" dirty="0"/>
          </a:p>
          <a:p>
            <a:endParaRPr lang="fr-FR" b="1" dirty="0"/>
          </a:p>
          <a:p>
            <a:endParaRPr lang="fr-FR" b="1" dirty="0"/>
          </a:p>
          <a:p>
            <a:endParaRPr lang="fr-FR" dirty="0"/>
          </a:p>
          <a:p>
            <a:endParaRPr lang="fr-FR" dirty="0"/>
          </a:p>
          <a:p>
            <a:endParaRPr lang="fr-FR" b="1" dirty="0"/>
          </a:p>
          <a:p>
            <a:endParaRPr lang="fr-FR" b="1" dirty="0"/>
          </a:p>
          <a:p>
            <a:endParaRPr lang="fr-FR" b="1" dirty="0"/>
          </a:p>
          <a:p>
            <a:endParaRPr lang="fr-FR" b="1" dirty="0"/>
          </a:p>
          <a:p>
            <a:endParaRPr lang="fr-FR" b="1" dirty="0"/>
          </a:p>
          <a:p>
            <a:endParaRPr lang="fr-FR" b="1" dirty="0"/>
          </a:p>
          <a:p>
            <a:endParaRPr lang="fr-FR" b="1" dirty="0"/>
          </a:p>
          <a:p>
            <a:endParaRPr lang="fr-FR" dirty="0"/>
          </a:p>
        </p:txBody>
      </p:sp>
      <p:sp>
        <p:nvSpPr>
          <p:cNvPr id="4" name="Rectangle 3"/>
          <p:cNvSpPr/>
          <p:nvPr/>
        </p:nvSpPr>
        <p:spPr>
          <a:xfrm>
            <a:off x="1805392" y="1995854"/>
            <a:ext cx="4214653" cy="136280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11" name="Rectangle 10"/>
          <p:cNvSpPr/>
          <p:nvPr/>
        </p:nvSpPr>
        <p:spPr>
          <a:xfrm>
            <a:off x="3616606" y="1995854"/>
            <a:ext cx="615462" cy="1362808"/>
          </a:xfrm>
          <a:prstGeom prst="rect">
            <a:avLst/>
          </a:prstGeom>
          <a:solidFill>
            <a:schemeClr val="accent6">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12" name="ZoneTexte 11"/>
          <p:cNvSpPr txBox="1"/>
          <p:nvPr/>
        </p:nvSpPr>
        <p:spPr>
          <a:xfrm>
            <a:off x="2153447" y="2492592"/>
            <a:ext cx="1046377" cy="369332"/>
          </a:xfrm>
          <a:prstGeom prst="rect">
            <a:avLst/>
          </a:prstGeom>
          <a:noFill/>
        </p:spPr>
        <p:txBody>
          <a:bodyPr wrap="none" rtlCol="0">
            <a:spAutoFit/>
          </a:bodyPr>
          <a:lstStyle/>
          <a:p>
            <a:r>
              <a:rPr lang="fr-FR" dirty="0"/>
              <a:t>D’accord </a:t>
            </a:r>
          </a:p>
        </p:txBody>
      </p:sp>
      <p:sp>
        <p:nvSpPr>
          <p:cNvPr id="13" name="ZoneTexte 12"/>
          <p:cNvSpPr txBox="1"/>
          <p:nvPr/>
        </p:nvSpPr>
        <p:spPr>
          <a:xfrm>
            <a:off x="4451169" y="2492592"/>
            <a:ext cx="1443472" cy="369332"/>
          </a:xfrm>
          <a:prstGeom prst="rect">
            <a:avLst/>
          </a:prstGeom>
          <a:noFill/>
        </p:spPr>
        <p:txBody>
          <a:bodyPr wrap="none" rtlCol="0">
            <a:spAutoFit/>
          </a:bodyPr>
          <a:lstStyle/>
          <a:p>
            <a:r>
              <a:rPr lang="fr-FR" dirty="0"/>
              <a:t>Pas d’accord </a:t>
            </a:r>
          </a:p>
        </p:txBody>
      </p:sp>
      <p:sp>
        <p:nvSpPr>
          <p:cNvPr id="14" name="ZoneTexte 13"/>
          <p:cNvSpPr txBox="1"/>
          <p:nvPr/>
        </p:nvSpPr>
        <p:spPr>
          <a:xfrm rot="16200000">
            <a:off x="3120954" y="2389295"/>
            <a:ext cx="1606766" cy="276999"/>
          </a:xfrm>
          <a:prstGeom prst="rect">
            <a:avLst/>
          </a:prstGeom>
          <a:noFill/>
        </p:spPr>
        <p:txBody>
          <a:bodyPr wrap="square" rtlCol="0">
            <a:spAutoFit/>
          </a:bodyPr>
          <a:lstStyle/>
          <a:p>
            <a:r>
              <a:rPr lang="fr-FR" sz="1200" dirty="0"/>
              <a:t>Zone d’incertitude</a:t>
            </a:r>
          </a:p>
        </p:txBody>
      </p:sp>
      <p:sp>
        <p:nvSpPr>
          <p:cNvPr id="15" name="ZoneTexte 14"/>
          <p:cNvSpPr txBox="1"/>
          <p:nvPr/>
        </p:nvSpPr>
        <p:spPr>
          <a:xfrm>
            <a:off x="6109187" y="1512391"/>
            <a:ext cx="3789484" cy="3693319"/>
          </a:xfrm>
          <a:prstGeom prst="rect">
            <a:avLst/>
          </a:prstGeom>
          <a:noFill/>
          <a:ln>
            <a:solidFill>
              <a:schemeClr val="accent6"/>
            </a:solidFill>
          </a:ln>
        </p:spPr>
        <p:txBody>
          <a:bodyPr wrap="square" rtlCol="0">
            <a:spAutoFit/>
          </a:bodyPr>
          <a:lstStyle/>
          <a:p>
            <a:r>
              <a:rPr lang="fr-FR" b="1" dirty="0"/>
              <a:t>Déroulé : </a:t>
            </a:r>
          </a:p>
          <a:p>
            <a:endParaRPr lang="fr-FR" b="1" dirty="0"/>
          </a:p>
          <a:p>
            <a:r>
              <a:rPr lang="fr-FR" b="1" dirty="0"/>
              <a:t>Animateur</a:t>
            </a:r>
            <a:r>
              <a:rPr lang="fr-FR" dirty="0"/>
              <a:t> : énonce une affirmation</a:t>
            </a:r>
          </a:p>
          <a:p>
            <a:r>
              <a:rPr lang="fr-FR" b="1" dirty="0"/>
              <a:t>Elèves</a:t>
            </a:r>
            <a:r>
              <a:rPr lang="fr-FR" dirty="0"/>
              <a:t> : se positionnent en fonction de leur avis par rapport à l’affirmation</a:t>
            </a:r>
          </a:p>
          <a:p>
            <a:r>
              <a:rPr lang="fr-FR" b="1" dirty="0"/>
              <a:t>Animateur </a:t>
            </a:r>
            <a:r>
              <a:rPr lang="fr-FR" dirty="0"/>
              <a:t>: donne la parole au groupe le plus petit pour expliquer ses arguments </a:t>
            </a:r>
          </a:p>
          <a:p>
            <a:r>
              <a:rPr lang="fr-FR" b="1" dirty="0"/>
              <a:t>Elèves </a:t>
            </a:r>
            <a:r>
              <a:rPr lang="fr-FR" dirty="0"/>
              <a:t>: changent de position s’ils sont convaincus, formulent de nouveaux arguments </a:t>
            </a:r>
          </a:p>
          <a:p>
            <a:r>
              <a:rPr lang="fr-FR" b="1" dirty="0"/>
              <a:t>Animateur</a:t>
            </a:r>
            <a:r>
              <a:rPr lang="fr-FR" dirty="0"/>
              <a:t> : relance le débat ou annonce la fin =&gt; analyse du débat</a:t>
            </a:r>
          </a:p>
        </p:txBody>
      </p:sp>
      <p:sp>
        <p:nvSpPr>
          <p:cNvPr id="16" name="ZoneTexte 15"/>
          <p:cNvSpPr txBox="1"/>
          <p:nvPr/>
        </p:nvSpPr>
        <p:spPr>
          <a:xfrm>
            <a:off x="1721882" y="3714790"/>
            <a:ext cx="4404910" cy="3416320"/>
          </a:xfrm>
          <a:prstGeom prst="rect">
            <a:avLst/>
          </a:prstGeom>
          <a:noFill/>
        </p:spPr>
        <p:txBody>
          <a:bodyPr wrap="square" rtlCol="0">
            <a:spAutoFit/>
          </a:bodyPr>
          <a:lstStyle/>
          <a:p>
            <a:r>
              <a:rPr lang="fr-FR" b="1" dirty="0"/>
              <a:t>Questions à débattre : </a:t>
            </a:r>
          </a:p>
          <a:p>
            <a:endParaRPr lang="fr-FR" b="1" dirty="0"/>
          </a:p>
          <a:p>
            <a:pPr lvl="0"/>
            <a:r>
              <a:rPr lang="fr-FR" dirty="0"/>
              <a:t>« Il faut que les consommateurs achètent des produits plus chers pour aider les agriculteurs » 		Réfléchir aux </a:t>
            </a:r>
            <a:r>
              <a:rPr lang="fr-FR" b="1" dirty="0"/>
              <a:t>choix individuels </a:t>
            </a:r>
          </a:p>
          <a:p>
            <a:pPr lvl="0"/>
            <a:endParaRPr lang="fr-FR" b="1" dirty="0"/>
          </a:p>
          <a:p>
            <a:r>
              <a:rPr lang="fr-FR" dirty="0"/>
              <a:t>« Il faut que le prix de la viande augmente pour aider les agriculteurs »		Réfléchir aux </a:t>
            </a:r>
            <a:r>
              <a:rPr lang="fr-FR" b="1" dirty="0"/>
              <a:t>choix politiques </a:t>
            </a:r>
          </a:p>
          <a:p>
            <a:pPr lvl="0"/>
            <a:endParaRPr lang="fr-FR" dirty="0"/>
          </a:p>
          <a:p>
            <a:endParaRPr lang="fr-FR" dirty="0"/>
          </a:p>
        </p:txBody>
      </p:sp>
      <p:sp>
        <p:nvSpPr>
          <p:cNvPr id="17" name="Flèche droite 16"/>
          <p:cNvSpPr/>
          <p:nvPr/>
        </p:nvSpPr>
        <p:spPr>
          <a:xfrm>
            <a:off x="3223990" y="4950069"/>
            <a:ext cx="334144" cy="105508"/>
          </a:xfrm>
          <a:prstGeom prst="rightArrow">
            <a:avLst/>
          </a:prstGeom>
          <a:solidFill>
            <a:schemeClr val="accent6"/>
          </a:solidFill>
          <a:ln>
            <a:solidFill>
              <a:schemeClr val="accent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8" name="Flèche droite 17"/>
          <p:cNvSpPr/>
          <p:nvPr/>
        </p:nvSpPr>
        <p:spPr>
          <a:xfrm>
            <a:off x="4549499" y="6035374"/>
            <a:ext cx="334144" cy="105508"/>
          </a:xfrm>
          <a:prstGeom prst="rightArrow">
            <a:avLst/>
          </a:prstGeom>
          <a:solidFill>
            <a:schemeClr val="accent6"/>
          </a:solidFill>
          <a:ln>
            <a:solidFill>
              <a:schemeClr val="accent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19" name="Image 18">
            <a:extLst>
              <a:ext uri="{FF2B5EF4-FFF2-40B4-BE49-F238E27FC236}">
                <a16:creationId xmlns:a16="http://schemas.microsoft.com/office/drawing/2014/main" id="{05843F84-D8A5-42C4-9904-5F3CF2696D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7174" y="-823269"/>
            <a:ext cx="3318820" cy="3318820"/>
          </a:xfrm>
          <a:prstGeom prst="rect">
            <a:avLst/>
          </a:prstGeom>
        </p:spPr>
      </p:pic>
      <p:pic>
        <p:nvPicPr>
          <p:cNvPr id="20" name="Image 19">
            <a:extLst>
              <a:ext uri="{FF2B5EF4-FFF2-40B4-BE49-F238E27FC236}">
                <a16:creationId xmlns:a16="http://schemas.microsoft.com/office/drawing/2014/main" id="{52FB51F0-961C-4496-BA20-E1D4633BB8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2188" y="5553075"/>
            <a:ext cx="867754" cy="1114425"/>
          </a:xfrm>
          <a:prstGeom prst="rect">
            <a:avLst/>
          </a:prstGeom>
        </p:spPr>
      </p:pic>
      <p:pic>
        <p:nvPicPr>
          <p:cNvPr id="21" name="Image 20">
            <a:extLst>
              <a:ext uri="{FF2B5EF4-FFF2-40B4-BE49-F238E27FC236}">
                <a16:creationId xmlns:a16="http://schemas.microsoft.com/office/drawing/2014/main" id="{9EFC5E26-CFFF-4A41-95D1-D1D1A498C90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23689" y="5631656"/>
            <a:ext cx="1308331" cy="957262"/>
          </a:xfrm>
          <a:prstGeom prst="rect">
            <a:avLst/>
          </a:prstGeom>
        </p:spPr>
      </p:pic>
    </p:spTree>
    <p:extLst>
      <p:ext uri="{BB962C8B-B14F-4D97-AF65-F5344CB8AC3E}">
        <p14:creationId xmlns:p14="http://schemas.microsoft.com/office/powerpoint/2010/main" val="1108695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3208487" y="-257267"/>
            <a:ext cx="7733197" cy="1681897"/>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rgbClr val="FF6600"/>
                </a:solidFill>
              </a:rPr>
              <a:t>Eléments de conclusion</a:t>
            </a:r>
          </a:p>
        </p:txBody>
      </p:sp>
      <p:sp>
        <p:nvSpPr>
          <p:cNvPr id="3" name="ZoneTexte 2"/>
          <p:cNvSpPr txBox="1"/>
          <p:nvPr/>
        </p:nvSpPr>
        <p:spPr>
          <a:xfrm>
            <a:off x="1699846" y="1503485"/>
            <a:ext cx="8818685" cy="1200329"/>
          </a:xfrm>
          <a:prstGeom prst="rect">
            <a:avLst/>
          </a:prstGeom>
          <a:noFill/>
        </p:spPr>
        <p:txBody>
          <a:bodyPr wrap="square" rtlCol="0">
            <a:spAutoFit/>
          </a:bodyPr>
          <a:lstStyle/>
          <a:p>
            <a:endParaRPr lang="fr-FR" dirty="0"/>
          </a:p>
          <a:p>
            <a:endParaRPr lang="fr-FR" dirty="0"/>
          </a:p>
          <a:p>
            <a:pPr lvl="7"/>
            <a:endParaRPr lang="fr-FR" dirty="0"/>
          </a:p>
          <a:p>
            <a:endParaRPr lang="fr-FR" dirty="0"/>
          </a:p>
        </p:txBody>
      </p:sp>
      <p:sp>
        <p:nvSpPr>
          <p:cNvPr id="2" name="ZoneTexte 1"/>
          <p:cNvSpPr txBox="1"/>
          <p:nvPr/>
        </p:nvSpPr>
        <p:spPr>
          <a:xfrm>
            <a:off x="1699846" y="1600201"/>
            <a:ext cx="8678009" cy="4401205"/>
          </a:xfrm>
          <a:prstGeom prst="rect">
            <a:avLst/>
          </a:prstGeom>
          <a:noFill/>
        </p:spPr>
        <p:txBody>
          <a:bodyPr wrap="square" rtlCol="0">
            <a:spAutoFit/>
          </a:bodyPr>
          <a:lstStyle/>
          <a:p>
            <a:pPr lvl="0"/>
            <a:endParaRPr lang="fr-FR" sz="2000" dirty="0"/>
          </a:p>
          <a:p>
            <a:pPr marL="342900" indent="-342900">
              <a:buFontTx/>
              <a:buChar char="-"/>
            </a:pPr>
            <a:r>
              <a:rPr lang="fr-FR" sz="2000" dirty="0"/>
              <a:t>Rédaction individuelle de la restitution par les élèves:  qu’avons-nous retenu ? </a:t>
            </a:r>
          </a:p>
          <a:p>
            <a:pPr lvl="0"/>
            <a:endParaRPr lang="fr-FR" sz="2000" dirty="0"/>
          </a:p>
          <a:p>
            <a:pPr marL="342900" indent="-342900">
              <a:buFontTx/>
              <a:buChar char="-"/>
            </a:pPr>
            <a:r>
              <a:rPr lang="fr-FR" sz="2000" dirty="0"/>
              <a:t>Nuances à apporter par l’enseignant : contextualiser le choix du consommateur</a:t>
            </a:r>
          </a:p>
          <a:p>
            <a:pPr marL="342900" indent="-342900">
              <a:buFont typeface="Symbol" pitchFamily="18" charset="2"/>
              <a:buChar char="Þ"/>
            </a:pPr>
            <a:r>
              <a:rPr lang="fr-FR" sz="2000" dirty="0"/>
              <a:t>en fonction de sa situation sociale et de son lieu de résidence (lien avec la séance 7 sur l’accès aux commerces) </a:t>
            </a:r>
          </a:p>
          <a:p>
            <a:pPr marL="342900" indent="-342900">
              <a:buFont typeface="Symbol" pitchFamily="18" charset="2"/>
              <a:buChar char="Þ"/>
            </a:pPr>
            <a:r>
              <a:rPr lang="fr-FR" sz="2000" dirty="0"/>
              <a:t>en fonction des choix que font les autres acteurs qui interviennent dans la fixation des prix des produits agricoles</a:t>
            </a:r>
          </a:p>
          <a:p>
            <a:pPr marL="342900" indent="-342900">
              <a:buFontTx/>
              <a:buChar char="-"/>
            </a:pPr>
            <a:endParaRPr lang="fr-FR" sz="2000" dirty="0"/>
          </a:p>
          <a:p>
            <a:pPr marL="342900" indent="-342900">
              <a:buFontTx/>
              <a:buChar char="-"/>
            </a:pPr>
            <a:r>
              <a:rPr lang="fr-FR" sz="2000" dirty="0"/>
              <a:t>Remarques / suggestions ? </a:t>
            </a:r>
          </a:p>
          <a:p>
            <a:pPr marL="342900" indent="-342900">
              <a:buFontTx/>
              <a:buChar char="-"/>
            </a:pPr>
            <a:endParaRPr lang="fr-FR" sz="2000" dirty="0"/>
          </a:p>
          <a:p>
            <a:endParaRPr lang="fr-FR" sz="2000" dirty="0"/>
          </a:p>
          <a:p>
            <a:pPr marL="342900" indent="-342900">
              <a:buFontTx/>
              <a:buChar char="-"/>
            </a:pPr>
            <a:endParaRPr lang="fr-FR" sz="2000" dirty="0"/>
          </a:p>
        </p:txBody>
      </p:sp>
      <p:pic>
        <p:nvPicPr>
          <p:cNvPr id="6" name="Image 5">
            <a:extLst>
              <a:ext uri="{FF2B5EF4-FFF2-40B4-BE49-F238E27FC236}">
                <a16:creationId xmlns:a16="http://schemas.microsoft.com/office/drawing/2014/main" id="{7BB2D30B-30B9-4E15-B43F-253DFA06A3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7174" y="-823269"/>
            <a:ext cx="3318820" cy="3318820"/>
          </a:xfrm>
          <a:prstGeom prst="rect">
            <a:avLst/>
          </a:prstGeom>
        </p:spPr>
      </p:pic>
      <p:pic>
        <p:nvPicPr>
          <p:cNvPr id="11" name="Image 10">
            <a:extLst>
              <a:ext uri="{FF2B5EF4-FFF2-40B4-BE49-F238E27FC236}">
                <a16:creationId xmlns:a16="http://schemas.microsoft.com/office/drawing/2014/main" id="{E5713CA3-A56D-4A58-9B46-566B07C7B5F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2188" y="5553075"/>
            <a:ext cx="867754" cy="1114425"/>
          </a:xfrm>
          <a:prstGeom prst="rect">
            <a:avLst/>
          </a:prstGeom>
        </p:spPr>
      </p:pic>
      <p:pic>
        <p:nvPicPr>
          <p:cNvPr id="13" name="Image 12">
            <a:extLst>
              <a:ext uri="{FF2B5EF4-FFF2-40B4-BE49-F238E27FC236}">
                <a16:creationId xmlns:a16="http://schemas.microsoft.com/office/drawing/2014/main" id="{7F3D4A5F-5B24-4C44-B951-5EA68F601B8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23689" y="5631656"/>
            <a:ext cx="1308331" cy="957262"/>
          </a:xfrm>
          <a:prstGeom prst="rect">
            <a:avLst/>
          </a:prstGeom>
        </p:spPr>
      </p:pic>
    </p:spTree>
    <p:extLst>
      <p:ext uri="{BB962C8B-B14F-4D97-AF65-F5344CB8AC3E}">
        <p14:creationId xmlns:p14="http://schemas.microsoft.com/office/powerpoint/2010/main" val="72055518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1048</Words>
  <Application>Microsoft Office PowerPoint</Application>
  <PresentationFormat>Grand écran</PresentationFormat>
  <Paragraphs>186</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9</vt:i4>
      </vt:variant>
    </vt:vector>
  </HeadingPairs>
  <TitlesOfParts>
    <vt:vector size="15" baseType="lpstr">
      <vt:lpstr>Arial</vt:lpstr>
      <vt:lpstr>Calibri</vt:lpstr>
      <vt:lpstr>Calibri Light</vt:lpstr>
      <vt:lpstr>Symbol</vt:lpstr>
      <vt:lpstr>Times New Roman</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Alice Calvet</dc:creator>
  <cp:lastModifiedBy>Alice Calvet</cp:lastModifiedBy>
  <cp:revision>2</cp:revision>
  <dcterms:created xsi:type="dcterms:W3CDTF">2020-07-08T12:34:10Z</dcterms:created>
  <dcterms:modified xsi:type="dcterms:W3CDTF">2020-07-28T10:22:26Z</dcterms:modified>
</cp:coreProperties>
</file>