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media/image57.png" ContentType="image/png"/>
  <Override PartName="/ppt/media/image1.png" ContentType="image/png"/>
  <Override PartName="/ppt/media/image56.jpeg" ContentType="image/jpe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72" r:id="rId11"/>
    <p:sldMasterId id="2147483674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</p:sldIdLst>
  <p:sldSz cx="18288000" cy="10287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déplacer la diapo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Cliquez pour modifier le format des notes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5FF6D68-8CA0-44D8-83E5-3305EB2DAAC3}" type="slidenum"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dt" idx="61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« la Métropole de Lyon souhaite votre avis sur votre paysage alimentaire et sur la manière dont vous souhaiteriez qu’il évolue. »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Mas du Taureau = Renouvellement urbain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ftr" idx="62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7" name="PlaceHolder 6"/>
          <p:cNvSpPr>
            <a:spLocks noGrp="1"/>
          </p:cNvSpPr>
          <p:nvPr>
            <p:ph type="sldNum" idx="63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dt" idx="64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 type="ftr" idx="65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3" name="PlaceHolder 6"/>
          <p:cNvSpPr>
            <a:spLocks noGrp="1"/>
          </p:cNvSpPr>
          <p:nvPr>
            <p:ph type="sldNum" idx="66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dt" idx="67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« la Métropole de Lyon souhaite votre avis sur votre paysage alimentaire et sur la manière dont vous souhaiteriez qu’il évolue. »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Mas du Taureau = Renouvellement urbain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 type="ftr" idx="68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9" name="PlaceHolder 6"/>
          <p:cNvSpPr>
            <a:spLocks noGrp="1"/>
          </p:cNvSpPr>
          <p:nvPr>
            <p:ph type="sldNum" idx="69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dt" idx="70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4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4" name="PlaceHolder 5"/>
          <p:cNvSpPr>
            <a:spLocks noGrp="1"/>
          </p:cNvSpPr>
          <p:nvPr>
            <p:ph type="ftr" idx="71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5" name="PlaceHolder 6"/>
          <p:cNvSpPr>
            <a:spLocks noGrp="1"/>
          </p:cNvSpPr>
          <p:nvPr>
            <p:ph type="sldNum" idx="72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dt" idx="73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ftr" idx="74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 type="sldNum" idx="75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dt" idx="76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" name="PlaceHolder 5"/>
          <p:cNvSpPr>
            <a:spLocks noGrp="1"/>
          </p:cNvSpPr>
          <p:nvPr>
            <p:ph type="ftr" idx="77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7" name="PlaceHolder 6"/>
          <p:cNvSpPr>
            <a:spLocks noGrp="1"/>
          </p:cNvSpPr>
          <p:nvPr>
            <p:ph type="sldNum" idx="78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dt" idx="79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6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2" name="PlaceHolder 5"/>
          <p:cNvSpPr>
            <a:spLocks noGrp="1"/>
          </p:cNvSpPr>
          <p:nvPr>
            <p:ph type="ftr" idx="80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3" name="PlaceHolder 6"/>
          <p:cNvSpPr>
            <a:spLocks noGrp="1"/>
          </p:cNvSpPr>
          <p:nvPr>
            <p:ph type="sldNum" idx="81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dt" idx="82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ftr" idx="83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9" name="PlaceHolder 6"/>
          <p:cNvSpPr>
            <a:spLocks noGrp="1"/>
          </p:cNvSpPr>
          <p:nvPr>
            <p:ph type="sldNum" idx="84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dt" idx="37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ftr" idx="38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9" name="PlaceHolder 6"/>
          <p:cNvSpPr>
            <a:spLocks noGrp="1"/>
          </p:cNvSpPr>
          <p:nvPr>
            <p:ph type="sldNum" idx="39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dt" idx="85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4" name="PlaceHolder 5"/>
          <p:cNvSpPr>
            <a:spLocks noGrp="1"/>
          </p:cNvSpPr>
          <p:nvPr>
            <p:ph type="ftr" idx="86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5" name="PlaceHolder 6"/>
          <p:cNvSpPr>
            <a:spLocks noGrp="1"/>
          </p:cNvSpPr>
          <p:nvPr>
            <p:ph type="sldNum" idx="87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dt" idx="88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0" name="PlaceHolder 5"/>
          <p:cNvSpPr>
            <a:spLocks noGrp="1"/>
          </p:cNvSpPr>
          <p:nvPr>
            <p:ph type="ftr" idx="89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1" name="PlaceHolder 6"/>
          <p:cNvSpPr>
            <a:spLocks noGrp="1"/>
          </p:cNvSpPr>
          <p:nvPr>
            <p:ph type="sldNum" idx="90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dt" idx="91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8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6" name="PlaceHolder 5"/>
          <p:cNvSpPr>
            <a:spLocks noGrp="1"/>
          </p:cNvSpPr>
          <p:nvPr>
            <p:ph type="ftr" idx="92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7" name="PlaceHolder 6"/>
          <p:cNvSpPr>
            <a:spLocks noGrp="1"/>
          </p:cNvSpPr>
          <p:nvPr>
            <p:ph type="sldNum" idx="93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dt" idx="94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ftr" idx="95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 type="sldNum" idx="96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dt" idx="97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8" name="PlaceHolder 5"/>
          <p:cNvSpPr>
            <a:spLocks noGrp="1"/>
          </p:cNvSpPr>
          <p:nvPr>
            <p:ph type="ftr" idx="98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9" name="PlaceHolder 6"/>
          <p:cNvSpPr>
            <a:spLocks noGrp="1"/>
          </p:cNvSpPr>
          <p:nvPr>
            <p:ph type="sldNum" idx="99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dt" idx="100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ftr" idx="101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sldNum" idx="102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dt" idx="103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0" name="PlaceHolder 5"/>
          <p:cNvSpPr>
            <a:spLocks noGrp="1"/>
          </p:cNvSpPr>
          <p:nvPr>
            <p:ph type="ftr" idx="104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1" name="PlaceHolder 6"/>
          <p:cNvSpPr>
            <a:spLocks noGrp="1"/>
          </p:cNvSpPr>
          <p:nvPr>
            <p:ph type="sldNum" idx="105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dt" idx="106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ftr" idx="107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sldNum" idx="108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dt" idx="40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Caroline Brand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Enseignante-Chercheuse en géographie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Expertise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Innovations et transition des modes d’organisation des systèmes alimentaires territoriaux.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Construction et gouvernance des politiques alimentaires territoriales.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Urban Food Planning.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4" name="PlaceHolder 5"/>
          <p:cNvSpPr>
            <a:spLocks noGrp="1"/>
          </p:cNvSpPr>
          <p:nvPr>
            <p:ph type="ftr" idx="41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5" name="PlaceHolder 6"/>
          <p:cNvSpPr>
            <a:spLocks noGrp="1"/>
          </p:cNvSpPr>
          <p:nvPr>
            <p:ph type="sldNum" idx="42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dt" idx="109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connecté aux écrans - tous identiques (tenue rouge) - pas de solidarité - tout est programmé - publicité partout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2" name="PlaceHolder 5"/>
          <p:cNvSpPr>
            <a:spLocks noGrp="1"/>
          </p:cNvSpPr>
          <p:nvPr>
            <p:ph type="ftr" idx="110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3" name="PlaceHolder 6"/>
          <p:cNvSpPr>
            <a:spLocks noGrp="1"/>
          </p:cNvSpPr>
          <p:nvPr>
            <p:ph type="sldNum" idx="111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dt" idx="112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déchetterie - déchets - bidonville - habitat insalubre - pollution - pluie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8" name="PlaceHolder 5"/>
          <p:cNvSpPr>
            <a:spLocks noGrp="1"/>
          </p:cNvSpPr>
          <p:nvPr>
            <p:ph type="ftr" idx="113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9" name="PlaceHolder 6"/>
          <p:cNvSpPr>
            <a:spLocks noGrp="1"/>
          </p:cNvSpPr>
          <p:nvPr>
            <p:ph type="sldNum" idx="114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dt" idx="115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4" name="PlaceHolder 5"/>
          <p:cNvSpPr>
            <a:spLocks noGrp="1"/>
          </p:cNvSpPr>
          <p:nvPr>
            <p:ph type="ftr" idx="116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5" name="PlaceHolder 6"/>
          <p:cNvSpPr>
            <a:spLocks noGrp="1"/>
          </p:cNvSpPr>
          <p:nvPr>
            <p:ph type="sldNum" idx="117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dt" idx="118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0" name="PlaceHolder 5"/>
          <p:cNvSpPr>
            <a:spLocks noGrp="1"/>
          </p:cNvSpPr>
          <p:nvPr>
            <p:ph type="ftr" idx="119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1" name="PlaceHolder 6"/>
          <p:cNvSpPr>
            <a:spLocks noGrp="1"/>
          </p:cNvSpPr>
          <p:nvPr>
            <p:ph type="sldNum" idx="120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dt" idx="43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Caroline Brand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Enseignante-Chercheuse en géographie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Expertise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Innovations et transition des modes d’organisation des systèmes alimentaires territoriaux.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Construction et gouvernance des politiques alimentaires territoriales.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Urban Food Planning.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ftr" idx="44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sldNum" idx="45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dt" idx="46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« la Métropole de Lyon souhaite votre avis sur votre paysage alimentaire et sur la manière dont vous souhaiteriez qu’il évolue. »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PlaceHolder 5"/>
          <p:cNvSpPr>
            <a:spLocks noGrp="1"/>
          </p:cNvSpPr>
          <p:nvPr>
            <p:ph type="ftr" idx="47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7" name="PlaceHolder 6"/>
          <p:cNvSpPr>
            <a:spLocks noGrp="1"/>
          </p:cNvSpPr>
          <p:nvPr>
            <p:ph type="sldNum" idx="48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dt" idx="49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« la Métropole de Lyon souhaite votre avis sur votre paysage alimentaire et sur la manière dont vous souhaiteriez qu’il évolue. »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Mas du Taureau = Renouvellement urbain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ftr" idx="50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3" name="PlaceHolder 6"/>
          <p:cNvSpPr>
            <a:spLocks noGrp="1"/>
          </p:cNvSpPr>
          <p:nvPr>
            <p:ph type="sldNum" idx="51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dt" idx="52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 type="ftr" idx="53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 type="sldNum" idx="54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dt" idx="55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 type="ftr" idx="56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5" name="PlaceHolder 6"/>
          <p:cNvSpPr>
            <a:spLocks noGrp="1"/>
          </p:cNvSpPr>
          <p:nvPr>
            <p:ph type="sldNum" idx="57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dt" idx="58"/>
          </p:nvPr>
        </p:nvSpPr>
        <p:spPr>
          <a:xfrm>
            <a:off x="5180040" y="0"/>
            <a:ext cx="3961800" cy="34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1.7.2013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280" cy="2566440"/>
          </a:xfrm>
          <a:prstGeom prst="rect">
            <a:avLst/>
          </a:prstGeom>
          <a:ln w="0">
            <a:noFill/>
          </a:ln>
        </p:spPr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480" cy="308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ftr" idx="59"/>
          </p:nvPr>
        </p:nvSpPr>
        <p:spPr>
          <a:xfrm>
            <a:off x="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1" name="PlaceHolder 6"/>
          <p:cNvSpPr>
            <a:spLocks noGrp="1"/>
          </p:cNvSpPr>
          <p:nvPr>
            <p:ph type="sldNum" idx="60"/>
          </p:nvPr>
        </p:nvSpPr>
        <p:spPr>
          <a:xfrm>
            <a:off x="5180040" y="6502320"/>
            <a:ext cx="3961800" cy="34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‹</a:t>
            </a:r>
            <a:r>
              <a:rPr b="0" lang="cs-CZ" sz="1200" strike="noStrike" u="none">
                <a:solidFill>
                  <a:srgbClr val="000000"/>
                </a:solidFill>
                <a:uFillTx/>
                <a:latin typeface="Times New Roman"/>
              </a:rPr>
              <a:t>#›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31D913A-712F-4C0D-9518-84153D9C31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56F63315-4781-4254-93DC-D3C7BEEDB0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720BD267-2F87-47A1-8077-E64A453747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F2A1D573-20C4-47A9-BA92-3401C3C37B2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9ACCFCEF-BB84-420A-8D4A-84B3A0A7A7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1F3B58D8-0AAB-4907-97CA-D1EBE5CE7A5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29A41975-2AAA-45B3-B5AC-133BB95A85C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48B94BAE-9B17-43B3-8717-6BE83B5883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2D7EBBD9-7BE8-4BCA-BBD3-C7456BFCC9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1750757-321D-4DD1-8BCF-6ACB5052C74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B5C8270-4D80-4C3C-BE2B-2ED32EA1E3C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3BE071F-6B52-44BB-AAAC-46F84243DA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B9FEF37-8C6D-46B8-8B25-094C011AE19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732D21C-5888-4286-B9D1-8B92FF98C21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B78C68F-9904-460F-A2CB-8C2B033375A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CAB8B670-10A2-43D1-AA27-866FB793283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384C2D37-FF21-417D-A545-9A9A711B5A9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5890775-1B92-4FA0-8A09-58D0523804B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D2CCFA0-F972-45A7-AC83-1638753A386B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6F6FE53-AF1F-4F1F-B0E0-C3B481B18476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178F302-BC2F-47A2-858D-828838EF474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3A245E-72CD-41D6-AD02-9785AB6B2D1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2971222-7DDF-4E29-8294-6A1E4FD3562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C374889-4935-4354-B539-02FDE1E365D4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24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24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&lt;pied de page&gt;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3B7DE0-5EEF-4A53-89A7-50D49E7AC10C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9685BAF-3449-42A3-8835-448CF59C6854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D2C542-8F7C-469D-B978-8359561152C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C89D55B-5AE4-4C73-B1D9-B46734772748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slideLayout" Target="../slideLayouts/slideLayout9.xml"/><Relationship Id="rId18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h1BQPV-iCkU" TargetMode="External"/><Relationship Id="rId2" Type="http://schemas.openxmlformats.org/officeDocument/2006/relationships/hyperlink" Target="https://www.youtube.com/watch?v=h1BQPV-iCkU" TargetMode="External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L-ZaXo76ZTM" TargetMode="External"/><Relationship Id="rId2" Type="http://schemas.openxmlformats.org/officeDocument/2006/relationships/hyperlink" Target="https://www.youtube.com/watch?v=L-ZaXo76ZTM" TargetMode="External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3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2"/>
          <p:cNvSpPr/>
          <p:nvPr/>
        </p:nvSpPr>
        <p:spPr>
          <a:xfrm>
            <a:off x="569880" y="61200"/>
            <a:ext cx="11401920" cy="40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Notice d’utilisation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" name="TextBox 3"/>
          <p:cNvSpPr/>
          <p:nvPr/>
        </p:nvSpPr>
        <p:spPr>
          <a:xfrm>
            <a:off x="569880" y="4509000"/>
            <a:ext cx="16688520" cy="52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761"/>
              </a:lnSpc>
            </a:pPr>
            <a:r>
              <a:rPr b="0" lang="en-US" sz="2300" strike="noStrike" u="sng">
                <a:solidFill>
                  <a:srgbClr val="1d5437"/>
                </a:solidFill>
                <a:uFillTx/>
                <a:latin typeface="Raleway"/>
                <a:ea typeface="Raleway"/>
              </a:rPr>
              <a:t>Modifier les slides : 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4 : les dates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11 : cartes de votre territoire (Département/ville, ville/quartier)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14-15 carte du périmètre de la balade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19 : carte du parcours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26 : compléter les problématiques identifiées en séance 3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sng">
                <a:solidFill>
                  <a:srgbClr val="1d5437"/>
                </a:solidFill>
                <a:uFillTx/>
                <a:latin typeface="Raleway"/>
                <a:ea typeface="Raleway"/>
              </a:rPr>
              <a:t>Licence d’utilisation : 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Creativ commons BY SA.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Cela signifie que :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496440" indent="-248400" defTabSz="914400">
              <a:lnSpc>
                <a:spcPts val="2761"/>
              </a:lnSpc>
              <a:buClr>
                <a:srgbClr val="1d5437"/>
              </a:buClr>
              <a:buFont typeface="Arial"/>
              <a:buChar char="•"/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Réseau Marguerite / Robins des Villes / Bellebouffe doivent être crédités lors de l’utilisation de ce support (laisser les logos en 1ère slide suffit)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496440" indent="-248400" defTabSz="914400">
              <a:lnSpc>
                <a:spcPts val="2761"/>
              </a:lnSpc>
              <a:buClr>
                <a:srgbClr val="1d5437"/>
              </a:buClr>
              <a:buFont typeface="Arial"/>
              <a:buChar char="•"/>
            </a:pPr>
            <a:r>
              <a:rPr b="0" lang="en-US" sz="23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la licence donne l’autorisation de reproduire, diffuser et modifier l’œuvre, à condition qu’ils publient toute adaptation de cette œuvre sous les mêmes conditions.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" name="Freeform 4"/>
          <p:cNvSpPr/>
          <p:nvPr/>
        </p:nvSpPr>
        <p:spPr>
          <a:xfrm>
            <a:off x="4314600" y="7102080"/>
            <a:ext cx="1671120" cy="584280"/>
          </a:xfrm>
          <a:custGeom>
            <a:avLst/>
            <a:gdLst>
              <a:gd name="textAreaLeft" fmla="*/ 0 w 1671120"/>
              <a:gd name="textAreaRight" fmla="*/ 1671840 w 1671120"/>
              <a:gd name="textAreaTop" fmla="*/ 0 h 584280"/>
              <a:gd name="textAreaBottom" fmla="*/ 585000 h 584280"/>
            </a:gdLst>
            <a:ah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Freeform 4"/>
          <p:cNvSpPr/>
          <p:nvPr/>
        </p:nvSpPr>
        <p:spPr>
          <a:xfrm>
            <a:off x="10964520" y="217800"/>
            <a:ext cx="7322760" cy="10068480"/>
          </a:xfrm>
          <a:custGeom>
            <a:avLst/>
            <a:gdLst>
              <a:gd name="textAreaLeft" fmla="*/ 0 w 7322760"/>
              <a:gd name="textAreaRight" fmla="*/ 7323480 w 7322760"/>
              <a:gd name="textAreaTop" fmla="*/ 0 h 10068480"/>
              <a:gd name="textAreaBottom" fmla="*/ 10069200 h 10068480"/>
            </a:gdLst>
            <a:ahLst/>
            <a:rect l="textAreaLeft" t="textAreaTop" r="textAreaRight" b="textAreaBottom"/>
            <a:pathLst>
              <a:path w="7323490" h="10069327">
                <a:moveTo>
                  <a:pt x="0" y="0"/>
                </a:moveTo>
                <a:lnTo>
                  <a:pt x="7323490" y="0"/>
                </a:lnTo>
                <a:lnTo>
                  <a:pt x="7323490" y="10069327"/>
                </a:lnTo>
                <a:lnTo>
                  <a:pt x="0" y="1006932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" name="TextBox 5"/>
          <p:cNvSpPr/>
          <p:nvPr/>
        </p:nvSpPr>
        <p:spPr>
          <a:xfrm>
            <a:off x="167040" y="132120"/>
            <a:ext cx="93319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Comment se repérer sur une carte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AutoShape 6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AutoShape 7"/>
          <p:cNvSpPr/>
          <p:nvPr/>
        </p:nvSpPr>
        <p:spPr>
          <a:xfrm>
            <a:off x="-28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TextBox 8"/>
          <p:cNvSpPr/>
          <p:nvPr/>
        </p:nvSpPr>
        <p:spPr>
          <a:xfrm>
            <a:off x="291960" y="2776680"/>
            <a:ext cx="10580400" cy="287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41"/>
              </a:lnSpc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&gt; Le nord, toujours en “</a:t>
            </a:r>
            <a:r>
              <a:rPr b="1" lang="en-US" sz="3000" strike="noStrike" u="none">
                <a:solidFill>
                  <a:srgbClr val="000000"/>
                </a:solidFill>
                <a:uFillTx/>
                <a:latin typeface="Raleway Bold"/>
                <a:ea typeface="Raleway Bold"/>
              </a:rPr>
              <a:t>haut</a:t>
            </a:r>
            <a:r>
              <a:rPr b="0" lang="en-US" sz="3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” 🔝</a:t>
            </a:r>
            <a:endParaRPr b="0" lang="fr-FR" sz="3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14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141"/>
              </a:lnSpc>
            </a:pPr>
            <a:r>
              <a:rPr b="0" lang="en-US" sz="3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&gt; Chercher les éléments “</a:t>
            </a:r>
            <a:r>
              <a:rPr b="1" lang="en-US" sz="3000" strike="noStrike" u="none">
                <a:solidFill>
                  <a:srgbClr val="000000"/>
                </a:solidFill>
                <a:uFillTx/>
                <a:latin typeface="Raleway Bold"/>
                <a:ea typeface="Raleway Bold"/>
              </a:rPr>
              <a:t>facilement reconnaissables</a:t>
            </a:r>
            <a:r>
              <a:rPr b="0" lang="en-US" sz="3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” </a:t>
            </a:r>
            <a:endParaRPr b="0" lang="fr-FR" sz="3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036"/>
              </a:lnSpc>
            </a:pPr>
            <a:r>
              <a:rPr b="0" i="1" lang="en-US" sz="2200" strike="noStrike" u="sng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Échelle régionale/nationale</a:t>
            </a:r>
            <a:r>
              <a:rPr b="0" i="1" lang="en-US" sz="22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 = régions, départements, fleuves, rivières, canaux, parcs, etc.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036"/>
              </a:lnSpc>
            </a:pPr>
            <a:r>
              <a:rPr b="0" i="1" lang="en-US" sz="2200" strike="noStrike" u="sng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Échelle locale</a:t>
            </a:r>
            <a:r>
              <a:rPr b="0" i="1" lang="en-US" sz="22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 = gare, bâtiments, place, nom de rue, etc.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TextBox 9"/>
          <p:cNvSpPr/>
          <p:nvPr/>
        </p:nvSpPr>
        <p:spPr>
          <a:xfrm>
            <a:off x="167040" y="6640920"/>
            <a:ext cx="93319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Où se trouve le collège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TextBox 10"/>
          <p:cNvSpPr/>
          <p:nvPr/>
        </p:nvSpPr>
        <p:spPr>
          <a:xfrm>
            <a:off x="167040" y="976680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TextBox 3"/>
          <p:cNvSpPr/>
          <p:nvPr/>
        </p:nvSpPr>
        <p:spPr>
          <a:xfrm>
            <a:off x="167040" y="132120"/>
            <a:ext cx="93319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Où se trouve le collège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" name="Freeform 5"/>
          <p:cNvSpPr/>
          <p:nvPr/>
        </p:nvSpPr>
        <p:spPr>
          <a:xfrm>
            <a:off x="0" y="1902600"/>
            <a:ext cx="8413560" cy="6872400"/>
          </a:xfrm>
          <a:custGeom>
            <a:avLst/>
            <a:gdLst>
              <a:gd name="textAreaLeft" fmla="*/ 0 w 8413560"/>
              <a:gd name="textAreaRight" fmla="*/ 8414280 w 8413560"/>
              <a:gd name="textAreaTop" fmla="*/ 0 h 6872400"/>
              <a:gd name="textAreaBottom" fmla="*/ 6873120 h 6872400"/>
            </a:gdLst>
            <a:ahLst/>
            <a:rect l="textAreaLeft" t="textAreaTop" r="textAreaRight" b="textAreaBottom"/>
            <a:pathLst>
              <a:path w="8414198" h="6873050">
                <a:moveTo>
                  <a:pt x="0" y="0"/>
                </a:moveTo>
                <a:lnTo>
                  <a:pt x="8414198" y="0"/>
                </a:lnTo>
                <a:lnTo>
                  <a:pt x="8414198" y="6873050"/>
                </a:lnTo>
                <a:lnTo>
                  <a:pt x="0" y="6873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TextBox 6"/>
          <p:cNvSpPr/>
          <p:nvPr/>
        </p:nvSpPr>
        <p:spPr>
          <a:xfrm>
            <a:off x="91440" y="8819640"/>
            <a:ext cx="4432320" cy="99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22"/>
              </a:lnSpc>
            </a:pP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Source : </a:t>
            </a:r>
            <a:r>
              <a:rPr b="1" i="1" lang="en-US" sz="1900" strike="noStrike" u="none">
                <a:solidFill>
                  <a:srgbClr val="000000"/>
                </a:solidFill>
                <a:uFillTx/>
                <a:latin typeface="Raleway Bold Italics"/>
                <a:ea typeface="Raleway Bold Italics"/>
              </a:rPr>
              <a:t>I</a:t>
            </a: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nstitut </a:t>
            </a:r>
            <a:r>
              <a:rPr b="1" i="1" lang="en-US" sz="1900" strike="noStrike" u="none">
                <a:solidFill>
                  <a:srgbClr val="000000"/>
                </a:solidFill>
                <a:uFillTx/>
                <a:latin typeface="Raleway Bold Italics"/>
                <a:ea typeface="Raleway Bold Italics"/>
              </a:rPr>
              <a:t>G</a:t>
            </a: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éographique </a:t>
            </a:r>
            <a:r>
              <a:rPr b="1" i="1" lang="en-US" sz="1900" strike="noStrike" u="none">
                <a:solidFill>
                  <a:srgbClr val="000000"/>
                </a:solidFill>
                <a:uFillTx/>
                <a:latin typeface="Raleway Bold Italics"/>
                <a:ea typeface="Raleway Bold Italics"/>
              </a:rPr>
              <a:t>N</a:t>
            </a: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ational → Institut national de l'information géographique et forestière)</a:t>
            </a:r>
            <a:endParaRPr b="0" lang="fr-FR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AutoShape 7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Freeform 8"/>
          <p:cNvSpPr/>
          <p:nvPr/>
        </p:nvSpPr>
        <p:spPr>
          <a:xfrm>
            <a:off x="8776080" y="1902600"/>
            <a:ext cx="9514800" cy="6872400"/>
          </a:xfrm>
          <a:custGeom>
            <a:avLst/>
            <a:gdLst>
              <a:gd name="textAreaLeft" fmla="*/ 0 w 9514800"/>
              <a:gd name="textAreaRight" fmla="*/ 9515520 w 9514800"/>
              <a:gd name="textAreaTop" fmla="*/ 0 h 6872400"/>
              <a:gd name="textAreaBottom" fmla="*/ 6873120 h 6872400"/>
            </a:gdLst>
            <a:ahLst/>
            <a:rect l="textAreaLeft" t="textAreaTop" r="textAreaRight" b="textAreaBottom"/>
            <a:pathLst>
              <a:path w="9515400" h="6873048">
                <a:moveTo>
                  <a:pt x="0" y="0"/>
                </a:moveTo>
                <a:lnTo>
                  <a:pt x="9515400" y="0"/>
                </a:lnTo>
                <a:lnTo>
                  <a:pt x="9515400" y="6873048"/>
                </a:lnTo>
                <a:lnTo>
                  <a:pt x="0" y="68730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TextBox 9"/>
          <p:cNvSpPr/>
          <p:nvPr/>
        </p:nvSpPr>
        <p:spPr>
          <a:xfrm>
            <a:off x="8776080" y="8819640"/>
            <a:ext cx="4432320" cy="6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22"/>
              </a:lnSpc>
            </a:pP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Source : OpenStreetMap</a:t>
            </a:r>
            <a:endParaRPr b="0" lang="fr-FR" sz="1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622"/>
              </a:lnSpc>
            </a:pPr>
            <a:r>
              <a:rPr b="0" i="1" lang="en-US" sz="19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Echelle : </a:t>
            </a:r>
            <a:endParaRPr b="0" lang="fr-FR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" name="TextBox 10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" name="Freeform 4"/>
          <p:cNvSpPr/>
          <p:nvPr/>
        </p:nvSpPr>
        <p:spPr>
          <a:xfrm>
            <a:off x="0" y="0"/>
            <a:ext cx="18287280" cy="9543600"/>
          </a:xfrm>
          <a:custGeom>
            <a:avLst/>
            <a:gdLst>
              <a:gd name="textAreaLeft" fmla="*/ 0 w 18287280"/>
              <a:gd name="textAreaRight" fmla="*/ 18288000 w 18287280"/>
              <a:gd name="textAreaTop" fmla="*/ 0 h 9543600"/>
              <a:gd name="textAreaBottom" fmla="*/ 9544320 h 9543600"/>
            </a:gdLst>
            <a:ahLst/>
            <a:rect l="textAreaLeft" t="textAreaTop" r="textAreaRight" b="textAreaBottom"/>
            <a:pathLst>
              <a:path w="18287996" h="9544398">
                <a:moveTo>
                  <a:pt x="0" y="0"/>
                </a:moveTo>
                <a:lnTo>
                  <a:pt x="18287996" y="0"/>
                </a:lnTo>
                <a:lnTo>
                  <a:pt x="18287996" y="9544398"/>
                </a:lnTo>
                <a:lnTo>
                  <a:pt x="0" y="9544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" name="AutoShape 5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9" name="TextBox 6"/>
          <p:cNvSpPr/>
          <p:nvPr/>
        </p:nvSpPr>
        <p:spPr>
          <a:xfrm>
            <a:off x="434160" y="180000"/>
            <a:ext cx="2988000" cy="105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41"/>
              </a:lnSpc>
            </a:pPr>
            <a:r>
              <a:rPr b="1" lang="en-US" sz="3000" strike="noStrike" u="none">
                <a:solidFill>
                  <a:srgbClr val="ffffff"/>
                </a:solidFill>
                <a:uFillTx/>
                <a:latin typeface="Raleway Bold"/>
                <a:ea typeface="Raleway Bold"/>
              </a:rPr>
              <a:t>Carte satellite</a:t>
            </a:r>
            <a:endParaRPr b="0" lang="fr-FR" sz="3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TextBox 7"/>
          <p:cNvSpPr/>
          <p:nvPr/>
        </p:nvSpPr>
        <p:spPr>
          <a:xfrm>
            <a:off x="11201400" y="647640"/>
            <a:ext cx="621108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59"/>
              </a:lnSpc>
            </a:pPr>
            <a:r>
              <a:rPr b="1" lang="en-US" sz="28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Raleway Bold"/>
                <a:ea typeface="Raleway Bold"/>
              </a:rPr>
              <a:t>Où</a:t>
            </a:r>
            <a:r>
              <a:rPr b="0" lang="en-US" sz="28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Raleway"/>
                <a:ea typeface="Raleway"/>
              </a:rPr>
              <a:t> se trouve le collège ?</a:t>
            </a:r>
            <a:endParaRPr b="0" lang="fr-FR" sz="2800" strike="noStrike" u="none">
              <a:solidFill>
                <a:srgbClr val="000000"/>
              </a:solidFill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63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164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65" name="TextBox 6"/>
          <p:cNvSpPr/>
          <p:nvPr/>
        </p:nvSpPr>
        <p:spPr>
          <a:xfrm>
            <a:off x="1939680" y="1065600"/>
            <a:ext cx="11401920" cy="40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LA BALADE :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CRÉER LE TRACÉ 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TextBox 7"/>
          <p:cNvSpPr/>
          <p:nvPr/>
        </p:nvSpPr>
        <p:spPr>
          <a:xfrm>
            <a:off x="11172240" y="3428640"/>
            <a:ext cx="1393560" cy="25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845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TextBox 8"/>
          <p:cNvSpPr/>
          <p:nvPr/>
        </p:nvSpPr>
        <p:spPr>
          <a:xfrm>
            <a:off x="12461760" y="3485160"/>
            <a:ext cx="1193760" cy="232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9156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TextBox 3"/>
          <p:cNvSpPr/>
          <p:nvPr/>
        </p:nvSpPr>
        <p:spPr>
          <a:xfrm>
            <a:off x="250920" y="1900440"/>
            <a:ext cx="16903440" cy="983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46"/>
              </a:lnSpc>
            </a:pPr>
            <a:r>
              <a:rPr b="0" lang="en-US" sz="315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Périmètre :</a:t>
            </a:r>
            <a:endParaRPr b="0" lang="fr-FR" sz="31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056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767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056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056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056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053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indent="-391320" defTabSz="914400">
              <a:lnSpc>
                <a:spcPts val="3053"/>
              </a:lnSpc>
              <a:tabLst>
                <a:tab algn="l" pos="0"/>
              </a:tabLst>
            </a:pPr>
            <a:r>
              <a:rPr b="0" lang="en-US" sz="221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Consigne</a:t>
            </a:r>
            <a:endParaRPr b="0" lang="fr-FR" sz="221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defTabSz="914400">
              <a:lnSpc>
                <a:spcPts val="3053"/>
              </a:lnSpc>
              <a:tabLst>
                <a:tab algn="l" pos="0"/>
              </a:tabLst>
            </a:pPr>
            <a:r>
              <a:rPr b="0" lang="en-US" sz="221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Dans chaque groupe, identifiez des lieux en lien avec l’alimentation, l’agriculture.</a:t>
            </a:r>
            <a:endParaRPr b="0" lang="fr-FR" sz="221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defTabSz="914400">
              <a:lnSpc>
                <a:spcPts val="3053"/>
              </a:lnSpc>
              <a:tabLst>
                <a:tab algn="l" pos="0"/>
              </a:tabLst>
            </a:pPr>
            <a:r>
              <a:rPr b="0" lang="en-US" sz="221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Sur votre carte, placez une gommette numérotée sur le lieu</a:t>
            </a:r>
            <a:endParaRPr b="0" lang="fr-FR" sz="221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defTabSz="914400">
              <a:lnSpc>
                <a:spcPts val="3053"/>
              </a:lnSpc>
              <a:tabLst>
                <a:tab algn="l" pos="0"/>
              </a:tabLst>
            </a:pPr>
            <a:r>
              <a:rPr b="0" lang="en-US" sz="221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Sur une feuille, écrivez la légende en donnant le nom du lieu</a:t>
            </a:r>
            <a:endParaRPr b="0" lang="fr-FR" sz="221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defTabSz="914400">
              <a:lnSpc>
                <a:spcPts val="3053"/>
              </a:lnSpc>
              <a:tabLst>
                <a:tab algn="l" pos="0"/>
              </a:tabLst>
            </a:pPr>
            <a:r>
              <a:rPr b="0" lang="en-US" sz="221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Puis mise en commun au tableau</a:t>
            </a:r>
            <a:endParaRPr b="0" lang="fr-FR" sz="221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782280" defTabSz="914400">
              <a:lnSpc>
                <a:spcPts val="4056"/>
              </a:lnSpc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039320" indent="-519840" defTabSz="914400">
              <a:lnSpc>
                <a:spcPts val="4056"/>
              </a:lnSpc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039320" indent="-519840" defTabSz="914400">
              <a:lnSpc>
                <a:spcPts val="4056"/>
              </a:lnSpc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AutoShape 4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Freeform 5"/>
          <p:cNvSpPr/>
          <p:nvPr/>
        </p:nvSpPr>
        <p:spPr>
          <a:xfrm flipV="1" rot="21185400">
            <a:off x="13044960" y="816840"/>
            <a:ext cx="1132560" cy="733680"/>
          </a:xfrm>
          <a:custGeom>
            <a:avLst/>
            <a:gdLst>
              <a:gd name="textAreaLeft" fmla="*/ 0 w 1132560"/>
              <a:gd name="textAreaRight" fmla="*/ 1133280 w 1132560"/>
              <a:gd name="textAreaTop" fmla="*/ 360 h 733680"/>
              <a:gd name="textAreaBottom" fmla="*/ 734760 h 733680"/>
            </a:gdLst>
            <a:ahLst/>
            <a:rect l="textAreaLeft" t="textAreaTop" r="textAreaRight" b="textAreaBottom"/>
            <a:pathLst>
              <a:path w="1133454" h="733911">
                <a:moveTo>
                  <a:pt x="0" y="733912"/>
                </a:moveTo>
                <a:lnTo>
                  <a:pt x="1133454" y="733912"/>
                </a:lnTo>
                <a:lnTo>
                  <a:pt x="1133454" y="0"/>
                </a:lnTo>
                <a:lnTo>
                  <a:pt x="0" y="0"/>
                </a:lnTo>
                <a:lnTo>
                  <a:pt x="0" y="733912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2" name="Freeform 6"/>
          <p:cNvSpPr/>
          <p:nvPr/>
        </p:nvSpPr>
        <p:spPr>
          <a:xfrm>
            <a:off x="14660280" y="236880"/>
            <a:ext cx="3483720" cy="4155120"/>
          </a:xfrm>
          <a:custGeom>
            <a:avLst/>
            <a:gdLst>
              <a:gd name="textAreaLeft" fmla="*/ 0 w 3483720"/>
              <a:gd name="textAreaRight" fmla="*/ 3484440 w 3483720"/>
              <a:gd name="textAreaTop" fmla="*/ 0 h 4155120"/>
              <a:gd name="textAreaBottom" fmla="*/ 4155840 h 4155120"/>
            </a:gdLst>
            <a:ahLst/>
            <a:rect l="textAreaLeft" t="textAreaTop" r="textAreaRight" b="textAreaBottom"/>
            <a:pathLst>
              <a:path w="3484593" h="2661166">
                <a:moveTo>
                  <a:pt x="0" y="0"/>
                </a:moveTo>
                <a:lnTo>
                  <a:pt x="3484593" y="0"/>
                </a:lnTo>
                <a:lnTo>
                  <a:pt x="3484593" y="2661166"/>
                </a:lnTo>
                <a:lnTo>
                  <a:pt x="0" y="26611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Freeform 7"/>
          <p:cNvSpPr/>
          <p:nvPr/>
        </p:nvSpPr>
        <p:spPr>
          <a:xfrm>
            <a:off x="1559520" y="2545560"/>
            <a:ext cx="12412080" cy="5678280"/>
          </a:xfrm>
          <a:custGeom>
            <a:avLst/>
            <a:gdLst>
              <a:gd name="textAreaLeft" fmla="*/ 0 w 12412080"/>
              <a:gd name="textAreaRight" fmla="*/ 12412800 w 12412080"/>
              <a:gd name="textAreaTop" fmla="*/ 0 h 5678280"/>
              <a:gd name="textAreaBottom" fmla="*/ 5679000 h 5678280"/>
            </a:gdLst>
            <a:ahLst/>
            <a:rect l="textAreaLeft" t="textAreaTop" r="textAreaRight" b="textAreaBottom"/>
            <a:pathLst>
              <a:path w="12412973" h="5678935">
                <a:moveTo>
                  <a:pt x="0" y="0"/>
                </a:moveTo>
                <a:lnTo>
                  <a:pt x="12412973" y="0"/>
                </a:lnTo>
                <a:lnTo>
                  <a:pt x="12412973" y="5678936"/>
                </a:lnTo>
                <a:lnTo>
                  <a:pt x="0" y="5678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TextBox 8"/>
          <p:cNvSpPr/>
          <p:nvPr/>
        </p:nvSpPr>
        <p:spPr>
          <a:xfrm>
            <a:off x="250920" y="276120"/>
            <a:ext cx="13575960" cy="134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Identifier les lieux intéressants en lien avec l’alimentation, l’agriculture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TextBox 9"/>
          <p:cNvSpPr/>
          <p:nvPr/>
        </p:nvSpPr>
        <p:spPr>
          <a:xfrm>
            <a:off x="14760000" y="1218600"/>
            <a:ext cx="3245040" cy="281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Commerces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Restaurants 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Arbres fruitiers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Champs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Associations d’aide alimentaire 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Jardins partagés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lvl="1" marL="345600" indent="-172800" defTabSz="914400">
              <a:lnSpc>
                <a:spcPts val="1919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Lieux de pique nique</a:t>
            </a:r>
            <a:endParaRPr b="0" lang="fr-FR" sz="2100" strike="noStrike" u="none">
              <a:solidFill>
                <a:srgbClr val="0000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176" name="TextBox 10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2"/>
          <p:cNvSpPr/>
          <p:nvPr/>
        </p:nvSpPr>
        <p:spPr>
          <a:xfrm>
            <a:off x="0" y="960120"/>
            <a:ext cx="18287280" cy="8366040"/>
          </a:xfrm>
          <a:custGeom>
            <a:avLst/>
            <a:gdLst>
              <a:gd name="textAreaLeft" fmla="*/ 0 w 18287280"/>
              <a:gd name="textAreaRight" fmla="*/ 18288000 w 18287280"/>
              <a:gd name="textAreaTop" fmla="*/ 0 h 8366040"/>
              <a:gd name="textAreaBottom" fmla="*/ 8366760 h 8366040"/>
            </a:gdLst>
            <a:ahLst/>
            <a:rect l="textAreaLeft" t="textAreaTop" r="textAreaRight" b="textAreaBottom"/>
            <a:pathLst>
              <a:path w="18288000" h="8366760">
                <a:moveTo>
                  <a:pt x="0" y="0"/>
                </a:moveTo>
                <a:lnTo>
                  <a:pt x="18288000" y="0"/>
                </a:lnTo>
                <a:lnTo>
                  <a:pt x="18288000" y="8366760"/>
                </a:lnTo>
                <a:lnTo>
                  <a:pt x="0" y="83667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TextBox 3"/>
          <p:cNvSpPr/>
          <p:nvPr/>
        </p:nvSpPr>
        <p:spPr>
          <a:xfrm>
            <a:off x="250920" y="276120"/>
            <a:ext cx="135759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Mise en commun des lieux identifiés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" name="TextBox 4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82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183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84" name="TextBox 6"/>
          <p:cNvSpPr/>
          <p:nvPr/>
        </p:nvSpPr>
        <p:spPr>
          <a:xfrm>
            <a:off x="2403720" y="1204200"/>
            <a:ext cx="7162200" cy="39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LA BALADE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LES RÔLES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5" name="TextBox 7"/>
          <p:cNvSpPr/>
          <p:nvPr/>
        </p:nvSpPr>
        <p:spPr>
          <a:xfrm>
            <a:off x="9336960" y="355536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r>
              <a:rPr b="0" lang="en-US" sz="100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🕵️‍♀️📋</a:t>
            </a:r>
            <a:endParaRPr b="0" lang="fr-FR" sz="10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TextBox 3"/>
          <p:cNvSpPr/>
          <p:nvPr/>
        </p:nvSpPr>
        <p:spPr>
          <a:xfrm>
            <a:off x="167040" y="132120"/>
            <a:ext cx="93319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Les rôles lors de la balade 🧍‍♂️🧍‍♀️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89" name="Group 5"/>
          <p:cNvGrpSpPr/>
          <p:nvPr/>
        </p:nvGrpSpPr>
        <p:grpSpPr>
          <a:xfrm>
            <a:off x="580320" y="1935000"/>
            <a:ext cx="2216880" cy="1389600"/>
            <a:chOff x="580320" y="1935000"/>
            <a:chExt cx="2216880" cy="1389600"/>
          </a:xfrm>
        </p:grpSpPr>
        <p:sp>
          <p:nvSpPr>
            <p:cNvPr id="190" name="Freeform 6"/>
            <p:cNvSpPr/>
            <p:nvPr/>
          </p:nvSpPr>
          <p:spPr>
            <a:xfrm>
              <a:off x="580320" y="1935000"/>
              <a:ext cx="2216880" cy="1389600"/>
            </a:xfrm>
            <a:custGeom>
              <a:avLst/>
              <a:gdLst>
                <a:gd name="textAreaLeft" fmla="*/ 0 w 2216880"/>
                <a:gd name="textAreaRight" fmla="*/ 2217600 w 2216880"/>
                <a:gd name="textAreaTop" fmla="*/ 0 h 1389600"/>
                <a:gd name="textAreaBottom" fmla="*/ 1390320 h 1389600"/>
              </a:gdLst>
              <a:ah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3d85c6">
                <a:alpha val="6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91" name="TextBox 7"/>
          <p:cNvSpPr/>
          <p:nvPr/>
        </p:nvSpPr>
        <p:spPr>
          <a:xfrm>
            <a:off x="913680" y="2212920"/>
            <a:ext cx="7245720" cy="25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60"/>
              </a:lnSpc>
            </a:pPr>
            <a:r>
              <a:rPr b="0" lang="en-US" sz="36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MISSIONS DES PHOTOGRAPHES</a:t>
            </a:r>
            <a:endParaRPr b="0" lang="fr-FR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Photographier les éléments intéressants sur le trajet (publicités, terrasses, devantures, etc.). max 10 photos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Freeform 8"/>
          <p:cNvSpPr/>
          <p:nvPr/>
        </p:nvSpPr>
        <p:spPr>
          <a:xfrm>
            <a:off x="8159760" y="1978560"/>
            <a:ext cx="1389600" cy="1389600"/>
          </a:xfrm>
          <a:custGeom>
            <a:avLst/>
            <a:gdLst>
              <a:gd name="textAreaLeft" fmla="*/ 0 w 1389600"/>
              <a:gd name="textAreaRight" fmla="*/ 1390320 w 1389600"/>
              <a:gd name="textAreaTop" fmla="*/ 0 h 1389600"/>
              <a:gd name="textAreaBottom" fmla="*/ 1390320 h 1389600"/>
            </a:gdLst>
            <a:ahLst/>
            <a:rect l="textAreaLeft" t="textAreaTop" r="textAreaRight" b="textAreaBottom"/>
            <a:pathLst>
              <a:path w="1390400" h="1390400">
                <a:moveTo>
                  <a:pt x="0" y="0"/>
                </a:moveTo>
                <a:lnTo>
                  <a:pt x="1390400" y="0"/>
                </a:lnTo>
                <a:lnTo>
                  <a:pt x="1390400" y="1390400"/>
                </a:lnTo>
                <a:lnTo>
                  <a:pt x="0" y="1390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93" name="Group 9"/>
          <p:cNvGrpSpPr/>
          <p:nvPr/>
        </p:nvGrpSpPr>
        <p:grpSpPr>
          <a:xfrm>
            <a:off x="580320" y="3970800"/>
            <a:ext cx="2216880" cy="1389600"/>
            <a:chOff x="580320" y="3970800"/>
            <a:chExt cx="2216880" cy="1389600"/>
          </a:xfrm>
        </p:grpSpPr>
        <p:sp>
          <p:nvSpPr>
            <p:cNvPr id="194" name="Freeform 10"/>
            <p:cNvSpPr/>
            <p:nvPr/>
          </p:nvSpPr>
          <p:spPr>
            <a:xfrm>
              <a:off x="580320" y="3970800"/>
              <a:ext cx="2216880" cy="1389600"/>
            </a:xfrm>
            <a:custGeom>
              <a:avLst/>
              <a:gdLst>
                <a:gd name="textAreaLeft" fmla="*/ 0 w 2216880"/>
                <a:gd name="textAreaRight" fmla="*/ 2217600 w 2216880"/>
                <a:gd name="textAreaTop" fmla="*/ 0 h 1389600"/>
                <a:gd name="textAreaBottom" fmla="*/ 1390320 h 1389600"/>
              </a:gdLst>
              <a:ah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f1c232">
                <a:alpha val="57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95" name="TextBox 11"/>
          <p:cNvSpPr/>
          <p:nvPr/>
        </p:nvSpPr>
        <p:spPr>
          <a:xfrm>
            <a:off x="913680" y="4204800"/>
            <a:ext cx="7897320" cy="25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60"/>
              </a:lnSpc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MISSIONS DES INTERVIEWEUR·SES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Aller à la rencontre de commerçant·es ou de passant·es et leurs poser quelques questions simples au sujet de l’alimentation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Freeform 12"/>
          <p:cNvSpPr/>
          <p:nvPr/>
        </p:nvSpPr>
        <p:spPr>
          <a:xfrm>
            <a:off x="8811720" y="3810240"/>
            <a:ext cx="1661760" cy="1661760"/>
          </a:xfrm>
          <a:custGeom>
            <a:avLst/>
            <a:gdLst>
              <a:gd name="textAreaLeft" fmla="*/ 0 w 1661760"/>
              <a:gd name="textAreaRight" fmla="*/ 1662480 w 1661760"/>
              <a:gd name="textAreaTop" fmla="*/ 0 h 1661760"/>
              <a:gd name="textAreaBottom" fmla="*/ 1662480 h 1661760"/>
            </a:gdLst>
            <a:ahLst/>
            <a:rect l="textAreaLeft" t="textAreaTop" r="textAreaRight" b="textAreaBottom"/>
            <a:pathLst>
              <a:path w="1662600" h="1662600">
                <a:moveTo>
                  <a:pt x="0" y="0"/>
                </a:moveTo>
                <a:lnTo>
                  <a:pt x="1662600" y="0"/>
                </a:lnTo>
                <a:lnTo>
                  <a:pt x="1662600" y="1662600"/>
                </a:lnTo>
                <a:lnTo>
                  <a:pt x="0" y="1662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97" name="Group 13"/>
          <p:cNvGrpSpPr/>
          <p:nvPr/>
        </p:nvGrpSpPr>
        <p:grpSpPr>
          <a:xfrm>
            <a:off x="580320" y="6049440"/>
            <a:ext cx="2216880" cy="1389600"/>
            <a:chOff x="580320" y="6049440"/>
            <a:chExt cx="2216880" cy="1389600"/>
          </a:xfrm>
        </p:grpSpPr>
        <p:sp>
          <p:nvSpPr>
            <p:cNvPr id="198" name="Freeform 14"/>
            <p:cNvSpPr/>
            <p:nvPr/>
          </p:nvSpPr>
          <p:spPr>
            <a:xfrm>
              <a:off x="580320" y="6049440"/>
              <a:ext cx="2216880" cy="1389600"/>
            </a:xfrm>
            <a:custGeom>
              <a:avLst/>
              <a:gdLst>
                <a:gd name="textAreaLeft" fmla="*/ 0 w 2216880"/>
                <a:gd name="textAreaRight" fmla="*/ 2217600 w 2216880"/>
                <a:gd name="textAreaTop" fmla="*/ 0 h 1389600"/>
                <a:gd name="textAreaBottom" fmla="*/ 1390320 h 1389600"/>
              </a:gdLst>
              <a:ah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6aa84f">
                <a:alpha val="5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99" name="TextBox 15"/>
          <p:cNvSpPr/>
          <p:nvPr/>
        </p:nvSpPr>
        <p:spPr>
          <a:xfrm>
            <a:off x="913680" y="6283800"/>
            <a:ext cx="7472520" cy="21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60"/>
              </a:lnSpc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MISSIONS DES DESSINATEUR·ICES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Faire des croquis rapides d’espaces ou de situations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0" name="Freeform 16"/>
          <p:cNvSpPr/>
          <p:nvPr/>
        </p:nvSpPr>
        <p:spPr>
          <a:xfrm>
            <a:off x="8712720" y="6070680"/>
            <a:ext cx="1389600" cy="1389600"/>
          </a:xfrm>
          <a:custGeom>
            <a:avLst/>
            <a:gdLst>
              <a:gd name="textAreaLeft" fmla="*/ 0 w 1389600"/>
              <a:gd name="textAreaRight" fmla="*/ 1390320 w 1389600"/>
              <a:gd name="textAreaTop" fmla="*/ 0 h 1389600"/>
              <a:gd name="textAreaBottom" fmla="*/ 1390320 h 1389600"/>
            </a:gdLst>
            <a:ahLst/>
            <a:rect l="textAreaLeft" t="textAreaTop" r="textAreaRight" b="textAreaBottom"/>
            <a:pathLst>
              <a:path w="1390400" h="1390400">
                <a:moveTo>
                  <a:pt x="0" y="0"/>
                </a:moveTo>
                <a:lnTo>
                  <a:pt x="1390400" y="0"/>
                </a:lnTo>
                <a:lnTo>
                  <a:pt x="1390400" y="1390400"/>
                </a:lnTo>
                <a:lnTo>
                  <a:pt x="0" y="1390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01" name="Group 17"/>
          <p:cNvGrpSpPr/>
          <p:nvPr/>
        </p:nvGrpSpPr>
        <p:grpSpPr>
          <a:xfrm>
            <a:off x="580320" y="8148240"/>
            <a:ext cx="2216880" cy="1389600"/>
            <a:chOff x="580320" y="8148240"/>
            <a:chExt cx="2216880" cy="1389600"/>
          </a:xfrm>
        </p:grpSpPr>
        <p:sp>
          <p:nvSpPr>
            <p:cNvPr id="202" name="Freeform 18"/>
            <p:cNvSpPr/>
            <p:nvPr/>
          </p:nvSpPr>
          <p:spPr>
            <a:xfrm>
              <a:off x="580320" y="8148240"/>
              <a:ext cx="2216880" cy="1389600"/>
            </a:xfrm>
            <a:custGeom>
              <a:avLst/>
              <a:gdLst>
                <a:gd name="textAreaLeft" fmla="*/ 0 w 2216880"/>
                <a:gd name="textAreaRight" fmla="*/ 2217600 w 2216880"/>
                <a:gd name="textAreaTop" fmla="*/ 0 h 1389600"/>
                <a:gd name="textAreaBottom" fmla="*/ 1390320 h 1389600"/>
              </a:gdLst>
              <a:ah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a64d79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203" name="TextBox 19"/>
          <p:cNvSpPr/>
          <p:nvPr/>
        </p:nvSpPr>
        <p:spPr>
          <a:xfrm>
            <a:off x="913680" y="8382600"/>
            <a:ext cx="9183600" cy="25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60"/>
              </a:lnSpc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MISSIONS DES CAPTEUR·ICES SENSIBLES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Capter les odeurs, les sons et les ressentis lors de la balade (bruyant, calme ? quelles odeurs ? agréable ? Désagréable ?)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Freeform 20"/>
          <p:cNvSpPr/>
          <p:nvPr/>
        </p:nvSpPr>
        <p:spPr>
          <a:xfrm>
            <a:off x="10098000" y="7958160"/>
            <a:ext cx="1584360" cy="1584360"/>
          </a:xfrm>
          <a:custGeom>
            <a:avLst/>
            <a:gdLst>
              <a:gd name="textAreaLeft" fmla="*/ 0 w 1584360"/>
              <a:gd name="textAreaRight" fmla="*/ 1585080 w 1584360"/>
              <a:gd name="textAreaTop" fmla="*/ 0 h 1584360"/>
              <a:gd name="textAreaBottom" fmla="*/ 1585080 h 1584360"/>
            </a:gdLst>
            <a:ahLst/>
            <a:rect l="textAreaLeft" t="textAreaTop" r="textAreaRight" b="textAreaBottom"/>
            <a:pathLst>
              <a:path w="1585200" h="1585200">
                <a:moveTo>
                  <a:pt x="0" y="0"/>
                </a:moveTo>
                <a:lnTo>
                  <a:pt x="1585200" y="0"/>
                </a:lnTo>
                <a:lnTo>
                  <a:pt x="1585200" y="1585200"/>
                </a:lnTo>
                <a:lnTo>
                  <a:pt x="0" y="158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AutoShape 21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TextBox 22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7" name="TextBox 23"/>
          <p:cNvSpPr/>
          <p:nvPr/>
        </p:nvSpPr>
        <p:spPr>
          <a:xfrm>
            <a:off x="11449800" y="2637000"/>
            <a:ext cx="6692040" cy="30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121"/>
              </a:lnSpc>
            </a:pPr>
            <a:r>
              <a:rPr b="0" lang="en-US" sz="26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Consignes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121"/>
              </a:lnSpc>
            </a:pPr>
            <a:r>
              <a:rPr b="0" lang="en-US" sz="2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Créer des groupes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121"/>
              </a:lnSpc>
            </a:pPr>
            <a:r>
              <a:rPr b="0" lang="en-US" sz="2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Choisir des rôles : chaque rôle doit être choisi par 2 personnes dans chaque groupe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9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10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211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212" name="TextBox 6"/>
          <p:cNvSpPr/>
          <p:nvPr/>
        </p:nvSpPr>
        <p:spPr>
          <a:xfrm>
            <a:off x="2403720" y="1204200"/>
            <a:ext cx="8151840" cy="59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LA BALADE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LE PARCOURS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TextBox 7"/>
          <p:cNvSpPr/>
          <p:nvPr/>
        </p:nvSpPr>
        <p:spPr>
          <a:xfrm>
            <a:off x="10429560" y="3428280"/>
            <a:ext cx="2037240" cy="178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4026"/>
              </a:lnSpc>
            </a:pPr>
            <a:r>
              <a:rPr b="0" lang="en-US" sz="11680" strike="noStrike" u="none">
                <a:solidFill>
                  <a:srgbClr val="fdc300"/>
                </a:solidFill>
                <a:uFillTx/>
                <a:latin typeface="Raleway"/>
                <a:ea typeface="Raleway"/>
              </a:rPr>
              <a:t>👣</a:t>
            </a:r>
            <a:endParaRPr b="0" lang="fr-FR" sz="1168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4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2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reeform 2"/>
          <p:cNvSpPr/>
          <p:nvPr/>
        </p:nvSpPr>
        <p:spPr>
          <a:xfrm>
            <a:off x="1666080" y="1028880"/>
            <a:ext cx="14439600" cy="8465040"/>
          </a:xfrm>
          <a:custGeom>
            <a:avLst/>
            <a:gdLst>
              <a:gd name="textAreaLeft" fmla="*/ 0 w 14439600"/>
              <a:gd name="textAreaRight" fmla="*/ 14440320 w 14439600"/>
              <a:gd name="textAreaTop" fmla="*/ 0 h 8465040"/>
              <a:gd name="textAreaBottom" fmla="*/ 8465760 h 8465040"/>
            </a:gdLst>
            <a:ahLst/>
            <a:rect l="textAreaLeft" t="textAreaTop" r="textAreaRight" b="textAreaBottom"/>
            <a:pathLst>
              <a:path w="14440443" h="8465710">
                <a:moveTo>
                  <a:pt x="0" y="0"/>
                </a:moveTo>
                <a:lnTo>
                  <a:pt x="14440443" y="0"/>
                </a:lnTo>
                <a:lnTo>
                  <a:pt x="14440443" y="8465710"/>
                </a:lnTo>
                <a:lnTo>
                  <a:pt x="0" y="84657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TextBox 3"/>
          <p:cNvSpPr/>
          <p:nvPr/>
        </p:nvSpPr>
        <p:spPr>
          <a:xfrm>
            <a:off x="167040" y="132120"/>
            <a:ext cx="66621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Le parcours d’aujourd’hui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TextBox 4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2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2"/>
          <p:cNvGrpSpPr/>
          <p:nvPr/>
        </p:nvGrpSpPr>
        <p:grpSpPr>
          <a:xfrm>
            <a:off x="0" y="0"/>
            <a:ext cx="6095880" cy="10286280"/>
            <a:chOff x="0" y="0"/>
            <a:chExt cx="6095880" cy="10286280"/>
          </a:xfrm>
        </p:grpSpPr>
        <p:sp>
          <p:nvSpPr>
            <p:cNvPr id="68" name="Freeform 3"/>
            <p:cNvSpPr/>
            <p:nvPr/>
          </p:nvSpPr>
          <p:spPr>
            <a:xfrm>
              <a:off x="0" y="0"/>
              <a:ext cx="6095880" cy="10286280"/>
            </a:xfrm>
            <a:custGeom>
              <a:avLst/>
              <a:gdLst>
                <a:gd name="textAreaLeft" fmla="*/ 0 w 6095880"/>
                <a:gd name="textAreaRight" fmla="*/ 6096600 w 60958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8128762" h="13716000">
                  <a:moveTo>
                    <a:pt x="0" y="0"/>
                  </a:moveTo>
                  <a:lnTo>
                    <a:pt x="8128762" y="0"/>
                  </a:lnTo>
                  <a:lnTo>
                    <a:pt x="812876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69" name="Group 4"/>
          <p:cNvGrpSpPr/>
          <p:nvPr/>
        </p:nvGrpSpPr>
        <p:grpSpPr>
          <a:xfrm>
            <a:off x="9892800" y="8703720"/>
            <a:ext cx="243360" cy="243360"/>
            <a:chOff x="9892800" y="8703720"/>
            <a:chExt cx="243360" cy="243360"/>
          </a:xfrm>
        </p:grpSpPr>
        <p:sp>
          <p:nvSpPr>
            <p:cNvPr id="70" name="Freeform 5"/>
            <p:cNvSpPr/>
            <p:nvPr/>
          </p:nvSpPr>
          <p:spPr>
            <a:xfrm>
              <a:off x="9902520" y="8713440"/>
              <a:ext cx="224280" cy="224280"/>
            </a:xfrm>
            <a:custGeom>
              <a:avLst/>
              <a:gdLst>
                <a:gd name="textAreaLeft" fmla="*/ 0 w 224280"/>
                <a:gd name="textAreaRight" fmla="*/ 225000 w 224280"/>
                <a:gd name="textAreaTop" fmla="*/ 0 h 224280"/>
                <a:gd name="textAreaBottom" fmla="*/ 225000 h 224280"/>
              </a:gdLst>
              <a:ahLst/>
              <a:rect l="textAreaLeft" t="textAreaTop" r="textAreaRight" b="textAreaBottom"/>
              <a:pathLst>
                <a:path w="299974" h="299974">
                  <a:moveTo>
                    <a:pt x="0" y="149987"/>
                  </a:moveTo>
                  <a:cubicBezTo>
                    <a:pt x="0" y="67183"/>
                    <a:pt x="67183" y="0"/>
                    <a:pt x="149987" y="0"/>
                  </a:cubicBezTo>
                  <a:cubicBezTo>
                    <a:pt x="232791" y="0"/>
                    <a:pt x="299974" y="67183"/>
                    <a:pt x="299974" y="149987"/>
                  </a:cubicBezTo>
                  <a:cubicBezTo>
                    <a:pt x="299974" y="232791"/>
                    <a:pt x="232791" y="299974"/>
                    <a:pt x="149987" y="299974"/>
                  </a:cubicBezTo>
                  <a:cubicBezTo>
                    <a:pt x="67183" y="299974"/>
                    <a:pt x="0" y="232791"/>
                    <a:pt x="0" y="14998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1" name="Freeform 6"/>
            <p:cNvSpPr/>
            <p:nvPr/>
          </p:nvSpPr>
          <p:spPr>
            <a:xfrm>
              <a:off x="9892800" y="8703720"/>
              <a:ext cx="243360" cy="243360"/>
            </a:xfrm>
            <a:custGeom>
              <a:avLst/>
              <a:gdLst>
                <a:gd name="textAreaLeft" fmla="*/ 0 w 243360"/>
                <a:gd name="textAreaRight" fmla="*/ 244080 w 243360"/>
                <a:gd name="textAreaTop" fmla="*/ 0 h 243360"/>
                <a:gd name="textAreaBottom" fmla="*/ 244080 h 243360"/>
              </a:gdLst>
              <a:ahLst/>
              <a:rect l="textAreaLeft" t="textAreaTop" r="textAreaRight" b="textAreaBottom"/>
              <a:pathLst>
                <a:path w="325374" h="325374">
                  <a:moveTo>
                    <a:pt x="0" y="162687"/>
                  </a:moveTo>
                  <a:cubicBezTo>
                    <a:pt x="0" y="72898"/>
                    <a:pt x="72898" y="0"/>
                    <a:pt x="162687" y="0"/>
                  </a:cubicBezTo>
                  <a:lnTo>
                    <a:pt x="162687" y="12700"/>
                  </a:lnTo>
                  <a:lnTo>
                    <a:pt x="162687" y="0"/>
                  </a:lnTo>
                  <a:cubicBezTo>
                    <a:pt x="252603" y="0"/>
                    <a:pt x="325374" y="72898"/>
                    <a:pt x="325374" y="162687"/>
                  </a:cubicBezTo>
                  <a:lnTo>
                    <a:pt x="312674" y="162687"/>
                  </a:lnTo>
                  <a:lnTo>
                    <a:pt x="325374" y="162687"/>
                  </a:lnTo>
                  <a:cubicBezTo>
                    <a:pt x="325374" y="252603"/>
                    <a:pt x="252476" y="325374"/>
                    <a:pt x="162687" y="325374"/>
                  </a:cubicBezTo>
                  <a:lnTo>
                    <a:pt x="162687" y="312674"/>
                  </a:lnTo>
                  <a:lnTo>
                    <a:pt x="162687" y="325374"/>
                  </a:lnTo>
                  <a:cubicBezTo>
                    <a:pt x="72898" y="325374"/>
                    <a:pt x="0" y="252603"/>
                    <a:pt x="0" y="162687"/>
                  </a:cubicBezTo>
                  <a:lnTo>
                    <a:pt x="12700" y="162687"/>
                  </a:lnTo>
                  <a:lnTo>
                    <a:pt x="25400" y="162687"/>
                  </a:lnTo>
                  <a:lnTo>
                    <a:pt x="12700" y="162687"/>
                  </a:lnTo>
                  <a:lnTo>
                    <a:pt x="0" y="162687"/>
                  </a:lnTo>
                  <a:moveTo>
                    <a:pt x="25400" y="162687"/>
                  </a:moveTo>
                  <a:cubicBezTo>
                    <a:pt x="25400" y="169672"/>
                    <a:pt x="19685" y="175387"/>
                    <a:pt x="12700" y="175387"/>
                  </a:cubicBezTo>
                  <a:cubicBezTo>
                    <a:pt x="5715" y="175387"/>
                    <a:pt x="0" y="169672"/>
                    <a:pt x="0" y="162687"/>
                  </a:cubicBezTo>
                  <a:cubicBezTo>
                    <a:pt x="0" y="155702"/>
                    <a:pt x="5715" y="149987"/>
                    <a:pt x="12700" y="149987"/>
                  </a:cubicBezTo>
                  <a:cubicBezTo>
                    <a:pt x="19685" y="149987"/>
                    <a:pt x="25400" y="155702"/>
                    <a:pt x="25400" y="162687"/>
                  </a:cubicBezTo>
                  <a:cubicBezTo>
                    <a:pt x="25400" y="238506"/>
                    <a:pt x="86868" y="299974"/>
                    <a:pt x="162687" y="299974"/>
                  </a:cubicBezTo>
                  <a:cubicBezTo>
                    <a:pt x="238506" y="299974"/>
                    <a:pt x="299974" y="238506"/>
                    <a:pt x="299974" y="162687"/>
                  </a:cubicBezTo>
                  <a:cubicBezTo>
                    <a:pt x="299974" y="86868"/>
                    <a:pt x="238506" y="25400"/>
                    <a:pt x="162687" y="25400"/>
                  </a:cubicBezTo>
                  <a:lnTo>
                    <a:pt x="162687" y="12700"/>
                  </a:lnTo>
                  <a:lnTo>
                    <a:pt x="162687" y="25400"/>
                  </a:lnTo>
                  <a:cubicBezTo>
                    <a:pt x="86868" y="25400"/>
                    <a:pt x="25400" y="86868"/>
                    <a:pt x="25400" y="16268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2" name="Group 7"/>
          <p:cNvGrpSpPr/>
          <p:nvPr/>
        </p:nvGrpSpPr>
        <p:grpSpPr>
          <a:xfrm>
            <a:off x="9494280" y="8073360"/>
            <a:ext cx="165960" cy="165960"/>
            <a:chOff x="9494280" y="8073360"/>
            <a:chExt cx="165960" cy="165960"/>
          </a:xfrm>
        </p:grpSpPr>
        <p:sp>
          <p:nvSpPr>
            <p:cNvPr id="73" name="Freeform 8"/>
            <p:cNvSpPr/>
            <p:nvPr/>
          </p:nvSpPr>
          <p:spPr>
            <a:xfrm>
              <a:off x="9505800" y="8084880"/>
              <a:ext cx="142560" cy="142560"/>
            </a:xfrm>
            <a:custGeom>
              <a:avLst/>
              <a:gdLst>
                <a:gd name="textAreaLeft" fmla="*/ 0 w 142560"/>
                <a:gd name="textAreaRight" fmla="*/ 143280 w 142560"/>
                <a:gd name="textAreaTop" fmla="*/ 0 h 142560"/>
                <a:gd name="textAreaBottom" fmla="*/ 143280 h 142560"/>
              </a:gdLst>
              <a:ahLst/>
              <a:rect l="textAreaLeft" t="textAreaTop" r="textAreaRight" b="textAreaBottom"/>
              <a:pathLst>
                <a:path w="155194" h="155194">
                  <a:moveTo>
                    <a:pt x="0" y="77597"/>
                  </a:moveTo>
                  <a:cubicBezTo>
                    <a:pt x="0" y="34798"/>
                    <a:pt x="34798" y="0"/>
                    <a:pt x="77597" y="0"/>
                  </a:cubicBezTo>
                  <a:cubicBezTo>
                    <a:pt x="120396" y="0"/>
                    <a:pt x="155194" y="34798"/>
                    <a:pt x="155194" y="77597"/>
                  </a:cubicBezTo>
                  <a:cubicBezTo>
                    <a:pt x="155194" y="120396"/>
                    <a:pt x="120396" y="155194"/>
                    <a:pt x="77597" y="155194"/>
                  </a:cubicBezTo>
                  <a:cubicBezTo>
                    <a:pt x="34798" y="155194"/>
                    <a:pt x="0" y="120396"/>
                    <a:pt x="0" y="7759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4" name="Freeform 9"/>
            <p:cNvSpPr/>
            <p:nvPr/>
          </p:nvSpPr>
          <p:spPr>
            <a:xfrm>
              <a:off x="9494280" y="8073360"/>
              <a:ext cx="165960" cy="165960"/>
            </a:xfrm>
            <a:custGeom>
              <a:avLst/>
              <a:gdLst>
                <a:gd name="textAreaLeft" fmla="*/ 0 w 165960"/>
                <a:gd name="textAreaRight" fmla="*/ 166680 w 165960"/>
                <a:gd name="textAreaTop" fmla="*/ 0 h 165960"/>
                <a:gd name="textAreaBottom" fmla="*/ 166680 h 165960"/>
              </a:gdLst>
              <a:ahLst/>
              <a:rect l="textAreaLeft" t="textAreaTop" r="textAreaRight" b="textAreaBottom"/>
              <a:pathLst>
                <a:path w="180594" h="180594">
                  <a:moveTo>
                    <a:pt x="0" y="90297"/>
                  </a:moveTo>
                  <a:cubicBezTo>
                    <a:pt x="0" y="40386"/>
                    <a:pt x="40386" y="0"/>
                    <a:pt x="90297" y="0"/>
                  </a:cubicBezTo>
                  <a:lnTo>
                    <a:pt x="90297" y="12700"/>
                  </a:lnTo>
                  <a:lnTo>
                    <a:pt x="90297" y="0"/>
                  </a:lnTo>
                  <a:cubicBezTo>
                    <a:pt x="140208" y="0"/>
                    <a:pt x="180594" y="40386"/>
                    <a:pt x="180594" y="90297"/>
                  </a:cubicBezTo>
                  <a:lnTo>
                    <a:pt x="167894" y="90297"/>
                  </a:lnTo>
                  <a:lnTo>
                    <a:pt x="180594" y="90297"/>
                  </a:lnTo>
                  <a:cubicBezTo>
                    <a:pt x="180594" y="140208"/>
                    <a:pt x="140208" y="180594"/>
                    <a:pt x="90297" y="180594"/>
                  </a:cubicBezTo>
                  <a:lnTo>
                    <a:pt x="90297" y="167894"/>
                  </a:lnTo>
                  <a:lnTo>
                    <a:pt x="90297" y="180594"/>
                  </a:lnTo>
                  <a:cubicBezTo>
                    <a:pt x="40386" y="180594"/>
                    <a:pt x="0" y="140208"/>
                    <a:pt x="0" y="90297"/>
                  </a:cubicBezTo>
                  <a:lnTo>
                    <a:pt x="12700" y="90297"/>
                  </a:lnTo>
                  <a:lnTo>
                    <a:pt x="25400" y="90297"/>
                  </a:lnTo>
                  <a:lnTo>
                    <a:pt x="12700" y="90297"/>
                  </a:lnTo>
                  <a:lnTo>
                    <a:pt x="0" y="90297"/>
                  </a:lnTo>
                  <a:moveTo>
                    <a:pt x="25400" y="90297"/>
                  </a:moveTo>
                  <a:cubicBezTo>
                    <a:pt x="25400" y="97282"/>
                    <a:pt x="19685" y="102997"/>
                    <a:pt x="12700" y="102997"/>
                  </a:cubicBezTo>
                  <a:cubicBezTo>
                    <a:pt x="5715" y="102997"/>
                    <a:pt x="0" y="97282"/>
                    <a:pt x="0" y="90297"/>
                  </a:cubicBezTo>
                  <a:cubicBezTo>
                    <a:pt x="0" y="83312"/>
                    <a:pt x="5715" y="77597"/>
                    <a:pt x="12700" y="77597"/>
                  </a:cubicBezTo>
                  <a:cubicBezTo>
                    <a:pt x="19685" y="77597"/>
                    <a:pt x="25400" y="83312"/>
                    <a:pt x="25400" y="90297"/>
                  </a:cubicBezTo>
                  <a:cubicBezTo>
                    <a:pt x="25400" y="126111"/>
                    <a:pt x="54483" y="155194"/>
                    <a:pt x="90297" y="155194"/>
                  </a:cubicBezTo>
                  <a:cubicBezTo>
                    <a:pt x="126111" y="155194"/>
                    <a:pt x="155194" y="126111"/>
                    <a:pt x="155194" y="90297"/>
                  </a:cubicBezTo>
                  <a:cubicBezTo>
                    <a:pt x="155194" y="54483"/>
                    <a:pt x="126111" y="25400"/>
                    <a:pt x="90297" y="25400"/>
                  </a:cubicBezTo>
                  <a:lnTo>
                    <a:pt x="90297" y="12700"/>
                  </a:lnTo>
                  <a:lnTo>
                    <a:pt x="90297" y="25400"/>
                  </a:lnTo>
                  <a:cubicBezTo>
                    <a:pt x="54483" y="25400"/>
                    <a:pt x="25400" y="54483"/>
                    <a:pt x="25400" y="9029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75" name="Freeform 10"/>
          <p:cNvSpPr/>
          <p:nvPr/>
        </p:nvSpPr>
        <p:spPr>
          <a:xfrm>
            <a:off x="16118640" y="8905320"/>
            <a:ext cx="2019600" cy="1046880"/>
          </a:xfrm>
          <a:custGeom>
            <a:avLst/>
            <a:gdLst>
              <a:gd name="textAreaLeft" fmla="*/ 0 w 2019600"/>
              <a:gd name="textAreaRight" fmla="*/ 2020320 w 2019600"/>
              <a:gd name="textAreaTop" fmla="*/ 0 h 1046880"/>
              <a:gd name="textAreaBottom" fmla="*/ 1047600 h 1046880"/>
            </a:gdLst>
            <a:ahLst/>
            <a:rect l="textAreaLeft" t="textAreaTop" r="textAreaRight" b="textAreaBottom"/>
            <a:pathLst>
              <a:path w="2020345" h="1047668">
                <a:moveTo>
                  <a:pt x="0" y="0"/>
                </a:moveTo>
                <a:lnTo>
                  <a:pt x="2020345" y="0"/>
                </a:lnTo>
                <a:lnTo>
                  <a:pt x="2020345" y="1047667"/>
                </a:lnTo>
                <a:lnTo>
                  <a:pt x="0" y="10476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" name="Freeform 11"/>
          <p:cNvSpPr/>
          <p:nvPr/>
        </p:nvSpPr>
        <p:spPr>
          <a:xfrm>
            <a:off x="11589480" y="9050400"/>
            <a:ext cx="1810800" cy="1108800"/>
          </a:xfrm>
          <a:custGeom>
            <a:avLst/>
            <a:gdLst>
              <a:gd name="textAreaLeft" fmla="*/ 0 w 1810800"/>
              <a:gd name="textAreaRight" fmla="*/ 1811520 w 1810800"/>
              <a:gd name="textAreaTop" fmla="*/ 0 h 1108800"/>
              <a:gd name="textAreaBottom" fmla="*/ 1109520 h 1108800"/>
            </a:gdLst>
            <a:ahLst/>
            <a:rect l="textAreaLeft" t="textAreaTop" r="textAreaRight" b="textAreaBottom"/>
            <a:pathLst>
              <a:path w="1811344" h="1109444">
                <a:moveTo>
                  <a:pt x="0" y="0"/>
                </a:moveTo>
                <a:lnTo>
                  <a:pt x="1811344" y="0"/>
                </a:lnTo>
                <a:lnTo>
                  <a:pt x="1811344" y="1109444"/>
                </a:lnTo>
                <a:lnTo>
                  <a:pt x="0" y="11094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" name="Freeform 12"/>
          <p:cNvSpPr/>
          <p:nvPr/>
        </p:nvSpPr>
        <p:spPr>
          <a:xfrm>
            <a:off x="13545360" y="9245160"/>
            <a:ext cx="2572560" cy="718920"/>
          </a:xfrm>
          <a:custGeom>
            <a:avLst/>
            <a:gdLst>
              <a:gd name="textAreaLeft" fmla="*/ 0 w 2572560"/>
              <a:gd name="textAreaRight" fmla="*/ 2573280 w 2572560"/>
              <a:gd name="textAreaTop" fmla="*/ 0 h 718920"/>
              <a:gd name="textAreaBottom" fmla="*/ 719640 h 718920"/>
            </a:gdLst>
            <a:ahLst/>
            <a:rect l="textAreaLeft" t="textAreaTop" r="textAreaRight" b="textAreaBottom"/>
            <a:pathLst>
              <a:path w="2573155" h="719788">
                <a:moveTo>
                  <a:pt x="0" y="0"/>
                </a:moveTo>
                <a:lnTo>
                  <a:pt x="2573155" y="0"/>
                </a:lnTo>
                <a:lnTo>
                  <a:pt x="2573155" y="719788"/>
                </a:lnTo>
                <a:lnTo>
                  <a:pt x="0" y="7197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Freeform 13"/>
          <p:cNvSpPr/>
          <p:nvPr/>
        </p:nvSpPr>
        <p:spPr>
          <a:xfrm>
            <a:off x="16301160" y="268920"/>
            <a:ext cx="1671120" cy="584280"/>
          </a:xfrm>
          <a:custGeom>
            <a:avLst/>
            <a:gdLst>
              <a:gd name="textAreaLeft" fmla="*/ 0 w 1671120"/>
              <a:gd name="textAreaRight" fmla="*/ 1671840 w 1671120"/>
              <a:gd name="textAreaTop" fmla="*/ 0 h 584280"/>
              <a:gd name="textAreaBottom" fmla="*/ 585000 h 584280"/>
            </a:gdLst>
            <a:ah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TextBox 14"/>
          <p:cNvSpPr/>
          <p:nvPr/>
        </p:nvSpPr>
        <p:spPr>
          <a:xfrm>
            <a:off x="2403720" y="1204200"/>
            <a:ext cx="11401920" cy="201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FOOD TRANSECT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TextBox 15"/>
          <p:cNvSpPr/>
          <p:nvPr/>
        </p:nvSpPr>
        <p:spPr>
          <a:xfrm>
            <a:off x="5911560" y="4390920"/>
            <a:ext cx="512100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Collège xxxx 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TextBox 16"/>
          <p:cNvSpPr/>
          <p:nvPr/>
        </p:nvSpPr>
        <p:spPr>
          <a:xfrm>
            <a:off x="6188040" y="3542760"/>
            <a:ext cx="1195020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🍕🥕🌯🍉🌮🍎🍔🍇🥪🍐🍟🍓🍗🥯🍊🍰🥝🍬🥑🍪🌽🧁🥦🥖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TextBox 17"/>
          <p:cNvSpPr/>
          <p:nvPr/>
        </p:nvSpPr>
        <p:spPr>
          <a:xfrm>
            <a:off x="354240" y="5564160"/>
            <a:ext cx="5387400" cy="169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439"/>
              </a:lnSpc>
            </a:pPr>
            <a:r>
              <a:rPr b="0" lang="en-US" sz="3700" strike="noStrike" u="none">
                <a:solidFill>
                  <a:srgbClr val="ffffff"/>
                </a:solidFill>
                <a:uFillTx/>
                <a:latin typeface="Passion One"/>
                <a:ea typeface="Passion One"/>
              </a:rPr>
              <a:t>Une balade-enquête sur l’alimentation avec des collégien.nes</a:t>
            </a:r>
            <a:endParaRPr b="0" lang="fr-FR" sz="3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Box 2"/>
          <p:cNvSpPr/>
          <p:nvPr/>
        </p:nvSpPr>
        <p:spPr>
          <a:xfrm>
            <a:off x="1028880" y="1017360"/>
            <a:ext cx="11351520" cy="85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040"/>
              </a:lnSpc>
            </a:pPr>
            <a:r>
              <a:rPr b="0" lang="en-US" sz="42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Objectif</a:t>
            </a:r>
            <a:endParaRPr b="0" lang="fr-FR" sz="4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Créer une fresque sur l’alimentation dans le quartier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24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159"/>
              </a:lnSpc>
            </a:pPr>
            <a:r>
              <a:rPr b="0" lang="en-US" sz="43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Rappel des rôles</a:t>
            </a:r>
            <a:endParaRPr b="0" lang="fr-FR" sz="4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76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159"/>
              </a:lnSpc>
            </a:pPr>
            <a:r>
              <a:rPr b="0" lang="en-US" sz="4300" strike="noStrike" u="sng">
                <a:solidFill>
                  <a:srgbClr val="000000"/>
                </a:solidFill>
                <a:uFillTx/>
                <a:latin typeface="Passion One"/>
                <a:ea typeface="Passion One"/>
              </a:rPr>
              <a:t>Consignes </a:t>
            </a:r>
            <a:r>
              <a:rPr b="0" lang="en-US" sz="43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pour la balade</a:t>
            </a:r>
            <a:endParaRPr b="0" lang="fr-FR" sz="4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defTabSz="914400">
              <a:lnSpc>
                <a:spcPts val="288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Lorsque vous voyez quelque chose en lien avec l’agriculture ou l’alimentation, le groupe s’arrête :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036440" indent="-345600" defTabSz="914400">
              <a:lnSpc>
                <a:spcPts val="2880"/>
              </a:lnSpc>
              <a:buClr>
                <a:srgbClr val="000000"/>
              </a:buClr>
              <a:buFont typeface="Arial"/>
              <a:buChar char="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Sur la carte, coller une gommette sur l’endroit et noter un numéro.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036440" indent="-345600" defTabSz="914400">
              <a:lnSpc>
                <a:spcPts val="2880"/>
              </a:lnSpc>
              <a:buClr>
                <a:srgbClr val="000000"/>
              </a:buClr>
              <a:buFont typeface="Arial"/>
              <a:buChar char="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On inscrit le numéro sur la feuille (vierge) et on note le lieu, les </a:t>
            </a: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constats du groupe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et des </a:t>
            </a: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enquêteur·ices sensibles :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554480" indent="-388800" defTabSz="914400">
              <a:lnSpc>
                <a:spcPts val="2880"/>
              </a:lnSpc>
              <a:buClr>
                <a:srgbClr val="000000"/>
              </a:buClr>
              <a:buFont typeface="Arial"/>
              <a:buChar char="￭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Intervieweur·euses : sur une feuille vierge, indiquer le numéro du lieu où à lieu l’interview. Réfléchir aux questions avant d’aller interviewer (questions génériques proposées sur le badge de l’intervieweur). Enregistrement de l’interview.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554480" indent="-388800" defTabSz="914400">
              <a:lnSpc>
                <a:spcPts val="2880"/>
              </a:lnSpc>
              <a:buClr>
                <a:srgbClr val="000000"/>
              </a:buClr>
              <a:buFont typeface="Arial"/>
              <a:buChar char="￭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Photographe </a:t>
            </a: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(max 10 photos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) et dessinateur·ice : prise de photos et dessins quand les élèves jugent intéressant l’endroit.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Freeform 5"/>
          <p:cNvSpPr/>
          <p:nvPr/>
        </p:nvSpPr>
        <p:spPr>
          <a:xfrm>
            <a:off x="6552000" y="92520"/>
            <a:ext cx="865800" cy="924840"/>
          </a:xfrm>
          <a:custGeom>
            <a:avLst/>
            <a:gdLst>
              <a:gd name="textAreaLeft" fmla="*/ 0 w 865800"/>
              <a:gd name="textAreaRight" fmla="*/ 866520 w 865800"/>
              <a:gd name="textAreaTop" fmla="*/ 0 h 924840"/>
              <a:gd name="textAreaBottom" fmla="*/ 925560 h 924840"/>
            </a:gdLst>
            <a:ahLst/>
            <a:rect l="textAreaLeft" t="textAreaTop" r="textAreaRight" b="textAreaBottom"/>
            <a:pathLst>
              <a:path w="866396" h="925389">
                <a:moveTo>
                  <a:pt x="0" y="0"/>
                </a:moveTo>
                <a:lnTo>
                  <a:pt x="866396" y="0"/>
                </a:lnTo>
                <a:lnTo>
                  <a:pt x="866396" y="925389"/>
                </a:lnTo>
                <a:lnTo>
                  <a:pt x="0" y="9253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TextBox 6"/>
          <p:cNvSpPr/>
          <p:nvPr/>
        </p:nvSpPr>
        <p:spPr>
          <a:xfrm>
            <a:off x="167040" y="132120"/>
            <a:ext cx="666216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Comment ça va se passer ?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1" name="TextBox 7"/>
          <p:cNvSpPr/>
          <p:nvPr/>
        </p:nvSpPr>
        <p:spPr>
          <a:xfrm>
            <a:off x="12380760" y="2123640"/>
            <a:ext cx="5421600" cy="597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359"/>
              </a:lnSpc>
            </a:pPr>
            <a:r>
              <a:rPr b="1" lang="en-US" sz="2800" strike="noStrike" u="none">
                <a:solidFill>
                  <a:srgbClr val="000000"/>
                </a:solidFill>
                <a:uFillTx/>
                <a:latin typeface="Raleway Bold"/>
                <a:ea typeface="Raleway Bold"/>
              </a:rPr>
              <a:t>Être attentif·ve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Déchets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Publicités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Commerces (lesquels ?)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Lieux de production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Sensations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Odeurs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Sons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Activités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Tout ce qui est en lien 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avec l’</a:t>
            </a:r>
            <a:r>
              <a:rPr b="1" lang="en-US" sz="2800" strike="noStrike" u="none">
                <a:solidFill>
                  <a:srgbClr val="000000"/>
                </a:solidFill>
                <a:uFillTx/>
                <a:latin typeface="Raleway Bold"/>
                <a:ea typeface="Raleway Bold"/>
              </a:rPr>
              <a:t>alimentation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!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35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2" name="TextBox 8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2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12600000" y="1368000"/>
            <a:ext cx="5400000" cy="756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26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227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228" name="Freeform 6"/>
          <p:cNvSpPr/>
          <p:nvPr/>
        </p:nvSpPr>
        <p:spPr>
          <a:xfrm>
            <a:off x="14454360" y="3947040"/>
            <a:ext cx="953640" cy="732960"/>
          </a:xfrm>
          <a:custGeom>
            <a:avLst/>
            <a:gdLst>
              <a:gd name="textAreaLeft" fmla="*/ 0 w 953640"/>
              <a:gd name="textAreaRight" fmla="*/ 954360 w 953640"/>
              <a:gd name="textAreaTop" fmla="*/ 0 h 732960"/>
              <a:gd name="textAreaBottom" fmla="*/ 733680 h 732960"/>
            </a:gdLst>
            <a:ahLst/>
            <a:rect l="textAreaLeft" t="textAreaTop" r="textAreaRight" b="textAreaBottom"/>
            <a:pathLst>
              <a:path w="954356" h="733661">
                <a:moveTo>
                  <a:pt x="0" y="0"/>
                </a:moveTo>
                <a:lnTo>
                  <a:pt x="954356" y="0"/>
                </a:lnTo>
                <a:lnTo>
                  <a:pt x="954356" y="733661"/>
                </a:lnTo>
                <a:lnTo>
                  <a:pt x="0" y="7336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TextBox 7"/>
          <p:cNvSpPr/>
          <p:nvPr/>
        </p:nvSpPr>
        <p:spPr>
          <a:xfrm>
            <a:off x="2403720" y="1204200"/>
            <a:ext cx="11641320" cy="39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LA BALADE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RETOURS A CHAUD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0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2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1" name="TextBox 9"/>
          <p:cNvSpPr/>
          <p:nvPr/>
        </p:nvSpPr>
        <p:spPr>
          <a:xfrm>
            <a:off x="2403720" y="5718600"/>
            <a:ext cx="15431760" cy="39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040"/>
              </a:lnSpc>
            </a:pPr>
            <a:r>
              <a:rPr b="0" lang="en-US" sz="42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Comment s’est passée la balade ?</a:t>
            </a:r>
            <a:endParaRPr b="0" lang="fr-FR" sz="4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040"/>
              </a:lnSpc>
            </a:pPr>
            <a:r>
              <a:rPr b="0" lang="en-US" sz="42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Qu’est ce qui vous a marqué, choqué ?</a:t>
            </a:r>
            <a:endParaRPr b="0" lang="fr-FR" sz="4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040"/>
              </a:lnSpc>
            </a:pPr>
            <a:r>
              <a:rPr b="0" lang="en-US" sz="42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Qu’est ce qui était important pour les personnes rencontrées ?</a:t>
            </a:r>
            <a:endParaRPr b="0" lang="fr-FR" sz="4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04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288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3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34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235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236" name="TextBox 6"/>
          <p:cNvSpPr/>
          <p:nvPr/>
        </p:nvSpPr>
        <p:spPr>
          <a:xfrm>
            <a:off x="2403720" y="1204200"/>
            <a:ext cx="12229200" cy="59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LA FRESQUE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Exemple de fresque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TextBox 7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3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TextBox 3"/>
          <p:cNvSpPr/>
          <p:nvPr/>
        </p:nvSpPr>
        <p:spPr>
          <a:xfrm>
            <a:off x="167040" y="132120"/>
            <a:ext cx="72493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Un exemple de fresque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TextBox 5"/>
          <p:cNvSpPr/>
          <p:nvPr/>
        </p:nvSpPr>
        <p:spPr>
          <a:xfrm>
            <a:off x="403560" y="1568880"/>
            <a:ext cx="4204440" cy="115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519"/>
              </a:lnSpc>
            </a:pPr>
            <a:r>
              <a:rPr b="1" lang="en-US" sz="4600" strike="noStrike" u="none">
                <a:solidFill>
                  <a:srgbClr val="f1c232"/>
                </a:solidFill>
                <a:uFillTx/>
                <a:latin typeface="Raleway Bold"/>
                <a:ea typeface="Raleway Bold"/>
              </a:rPr>
              <a:t>TRONÇON A</a:t>
            </a:r>
            <a:endParaRPr b="0" lang="fr-FR" sz="4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600"/>
              </a:lnSpc>
            </a:pPr>
            <a:r>
              <a:rPr b="1" lang="en-US" sz="3000" strike="noStrike" u="none">
                <a:solidFill>
                  <a:srgbClr val="f1c232"/>
                </a:solidFill>
                <a:uFillTx/>
                <a:latin typeface="Raleway Bold"/>
                <a:ea typeface="Raleway Bold"/>
              </a:rPr>
              <a:t>(exemple)</a:t>
            </a:r>
            <a:endParaRPr b="0" lang="fr-FR" sz="3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2" name="Freeform 6"/>
          <p:cNvSpPr/>
          <p:nvPr/>
        </p:nvSpPr>
        <p:spPr>
          <a:xfrm>
            <a:off x="806400" y="2367000"/>
            <a:ext cx="15061320" cy="4120560"/>
          </a:xfrm>
          <a:custGeom>
            <a:avLst/>
            <a:gdLst>
              <a:gd name="textAreaLeft" fmla="*/ 0 w 15061320"/>
              <a:gd name="textAreaRight" fmla="*/ 15062040 w 15061320"/>
              <a:gd name="textAreaTop" fmla="*/ 0 h 4120560"/>
              <a:gd name="textAreaBottom" fmla="*/ 4121280 h 4120560"/>
            </a:gdLst>
            <a:ahLst/>
            <a:rect l="textAreaLeft" t="textAreaTop" r="textAreaRight" b="textAreaBottom"/>
            <a:pathLst>
              <a:path w="15062000" h="4121300">
                <a:moveTo>
                  <a:pt x="0" y="0"/>
                </a:moveTo>
                <a:lnTo>
                  <a:pt x="15062000" y="0"/>
                </a:lnTo>
                <a:lnTo>
                  <a:pt x="15062000" y="4121300"/>
                </a:lnTo>
                <a:lnTo>
                  <a:pt x="0" y="41213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Freeform 7"/>
          <p:cNvSpPr/>
          <p:nvPr/>
        </p:nvSpPr>
        <p:spPr>
          <a:xfrm>
            <a:off x="1327320" y="3598200"/>
            <a:ext cx="1874880" cy="2312640"/>
          </a:xfrm>
          <a:custGeom>
            <a:avLst/>
            <a:gdLst>
              <a:gd name="textAreaLeft" fmla="*/ 0 w 1874880"/>
              <a:gd name="textAreaRight" fmla="*/ 1875600 w 1874880"/>
              <a:gd name="textAreaTop" fmla="*/ 0 h 2312640"/>
              <a:gd name="textAreaBottom" fmla="*/ 2313360 h 2312640"/>
            </a:gdLst>
            <a:ahLst/>
            <a:rect l="textAreaLeft" t="textAreaTop" r="textAreaRight" b="textAreaBottom"/>
            <a:pathLst>
              <a:path w="1875500" h="2313350">
                <a:moveTo>
                  <a:pt x="0" y="0"/>
                </a:moveTo>
                <a:lnTo>
                  <a:pt x="1875500" y="0"/>
                </a:lnTo>
                <a:lnTo>
                  <a:pt x="1875500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Freeform 8"/>
          <p:cNvSpPr/>
          <p:nvPr/>
        </p:nvSpPr>
        <p:spPr>
          <a:xfrm>
            <a:off x="1891440" y="3653640"/>
            <a:ext cx="745920" cy="721440"/>
          </a:xfrm>
          <a:custGeom>
            <a:avLst/>
            <a:gdLst>
              <a:gd name="textAreaLeft" fmla="*/ 0 w 745920"/>
              <a:gd name="textAreaRight" fmla="*/ 746640 w 745920"/>
              <a:gd name="textAreaTop" fmla="*/ 0 h 721440"/>
              <a:gd name="textAreaBottom" fmla="*/ 722160 h 721440"/>
            </a:gdLst>
            <a:ahLst/>
            <a:rect l="textAreaLeft" t="textAreaTop" r="textAreaRight" b="textAreaBottom"/>
            <a:pathLst>
              <a:path w="746700" h="722050">
                <a:moveTo>
                  <a:pt x="0" y="0"/>
                </a:moveTo>
                <a:lnTo>
                  <a:pt x="746700" y="0"/>
                </a:lnTo>
                <a:lnTo>
                  <a:pt x="74670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5" name="Freeform 9"/>
          <p:cNvSpPr/>
          <p:nvPr/>
        </p:nvSpPr>
        <p:spPr>
          <a:xfrm>
            <a:off x="8112600" y="4097520"/>
            <a:ext cx="1102680" cy="803160"/>
          </a:xfrm>
          <a:custGeom>
            <a:avLst/>
            <a:gdLst>
              <a:gd name="textAreaLeft" fmla="*/ 0 w 1102680"/>
              <a:gd name="textAreaRight" fmla="*/ 1103400 w 1102680"/>
              <a:gd name="textAreaTop" fmla="*/ 0 h 803160"/>
              <a:gd name="textAreaBottom" fmla="*/ 803880 h 803160"/>
            </a:gdLst>
            <a:ahLst/>
            <a:rect l="textAreaLeft" t="textAreaTop" r="textAreaRight" b="textAreaBottom"/>
            <a:pathLst>
              <a:path w="1103400" h="803720">
                <a:moveTo>
                  <a:pt x="0" y="0"/>
                </a:moveTo>
                <a:lnTo>
                  <a:pt x="1103400" y="0"/>
                </a:lnTo>
                <a:lnTo>
                  <a:pt x="1103400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Freeform 10"/>
          <p:cNvSpPr/>
          <p:nvPr/>
        </p:nvSpPr>
        <p:spPr>
          <a:xfrm>
            <a:off x="4702320" y="3903120"/>
            <a:ext cx="1874880" cy="2312640"/>
          </a:xfrm>
          <a:custGeom>
            <a:avLst/>
            <a:gdLst>
              <a:gd name="textAreaLeft" fmla="*/ 0 w 1874880"/>
              <a:gd name="textAreaRight" fmla="*/ 1875600 w 1874880"/>
              <a:gd name="textAreaTop" fmla="*/ 0 h 2312640"/>
              <a:gd name="textAreaBottom" fmla="*/ 2313360 h 2312640"/>
            </a:gdLst>
            <a:ahLst/>
            <a:rect l="textAreaLeft" t="textAreaTop" r="textAreaRight" b="textAreaBottom"/>
            <a:pathLst>
              <a:path w="1875500" h="2313350">
                <a:moveTo>
                  <a:pt x="0" y="0"/>
                </a:moveTo>
                <a:lnTo>
                  <a:pt x="1875500" y="0"/>
                </a:lnTo>
                <a:lnTo>
                  <a:pt x="1875500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Freeform 11"/>
          <p:cNvSpPr/>
          <p:nvPr/>
        </p:nvSpPr>
        <p:spPr>
          <a:xfrm>
            <a:off x="1682640" y="6345360"/>
            <a:ext cx="745920" cy="879840"/>
          </a:xfrm>
          <a:custGeom>
            <a:avLst/>
            <a:gdLst>
              <a:gd name="textAreaLeft" fmla="*/ 0 w 745920"/>
              <a:gd name="textAreaRight" fmla="*/ 746640 w 745920"/>
              <a:gd name="textAreaTop" fmla="*/ 0 h 879840"/>
              <a:gd name="textAreaBottom" fmla="*/ 880560 h 879840"/>
            </a:gdLst>
            <a:ahLst/>
            <a:rect l="textAreaLeft" t="textAreaTop" r="textAreaRight" b="textAreaBottom"/>
            <a:pathLst>
              <a:path w="746700" h="880542">
                <a:moveTo>
                  <a:pt x="0" y="0"/>
                </a:moveTo>
                <a:lnTo>
                  <a:pt x="746700" y="0"/>
                </a:lnTo>
                <a:lnTo>
                  <a:pt x="746700" y="880542"/>
                </a:lnTo>
                <a:lnTo>
                  <a:pt x="0" y="88054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Freeform 12"/>
          <p:cNvSpPr/>
          <p:nvPr/>
        </p:nvSpPr>
        <p:spPr>
          <a:xfrm>
            <a:off x="1594440" y="7428600"/>
            <a:ext cx="848880" cy="721440"/>
          </a:xfrm>
          <a:custGeom>
            <a:avLst/>
            <a:gdLst>
              <a:gd name="textAreaLeft" fmla="*/ 0 w 848880"/>
              <a:gd name="textAreaRight" fmla="*/ 849600 w 848880"/>
              <a:gd name="textAreaTop" fmla="*/ 0 h 721440"/>
              <a:gd name="textAreaBottom" fmla="*/ 722160 h 721440"/>
            </a:gdLst>
            <a:ahLst/>
            <a:rect l="textAreaLeft" t="textAreaTop" r="textAreaRight" b="textAreaBottom"/>
            <a:pathLst>
              <a:path w="849470" h="722050">
                <a:moveTo>
                  <a:pt x="0" y="0"/>
                </a:moveTo>
                <a:lnTo>
                  <a:pt x="849470" y="0"/>
                </a:lnTo>
                <a:lnTo>
                  <a:pt x="84947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Freeform 13"/>
          <p:cNvSpPr/>
          <p:nvPr/>
        </p:nvSpPr>
        <p:spPr>
          <a:xfrm>
            <a:off x="5266800" y="3958560"/>
            <a:ext cx="745920" cy="721440"/>
          </a:xfrm>
          <a:custGeom>
            <a:avLst/>
            <a:gdLst>
              <a:gd name="textAreaLeft" fmla="*/ 0 w 745920"/>
              <a:gd name="textAreaRight" fmla="*/ 746640 w 745920"/>
              <a:gd name="textAreaTop" fmla="*/ 0 h 721440"/>
              <a:gd name="textAreaBottom" fmla="*/ 722160 h 721440"/>
            </a:gdLst>
            <a:ahLst/>
            <a:rect l="textAreaLeft" t="textAreaTop" r="textAreaRight" b="textAreaBottom"/>
            <a:pathLst>
              <a:path w="746700" h="722050">
                <a:moveTo>
                  <a:pt x="0" y="0"/>
                </a:moveTo>
                <a:lnTo>
                  <a:pt x="746700" y="0"/>
                </a:lnTo>
                <a:lnTo>
                  <a:pt x="74670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Freeform 14"/>
          <p:cNvSpPr/>
          <p:nvPr/>
        </p:nvSpPr>
        <p:spPr>
          <a:xfrm>
            <a:off x="6013440" y="3025800"/>
            <a:ext cx="2092320" cy="1653840"/>
          </a:xfrm>
          <a:custGeom>
            <a:avLst/>
            <a:gdLst>
              <a:gd name="textAreaLeft" fmla="*/ 0 w 2092320"/>
              <a:gd name="textAreaRight" fmla="*/ 2093040 w 2092320"/>
              <a:gd name="textAreaTop" fmla="*/ 0 h 1653840"/>
              <a:gd name="textAreaBottom" fmla="*/ 1654560 h 1653840"/>
            </a:gdLst>
            <a:ahLst/>
            <a:rect l="textAreaLeft" t="textAreaTop" r="textAreaRight" b="textAreaBottom"/>
            <a:pathLst>
              <a:path w="2092900" h="1654650">
                <a:moveTo>
                  <a:pt x="0" y="0"/>
                </a:moveTo>
                <a:lnTo>
                  <a:pt x="2092900" y="0"/>
                </a:lnTo>
                <a:lnTo>
                  <a:pt x="2092900" y="1654650"/>
                </a:lnTo>
                <a:lnTo>
                  <a:pt x="0" y="16546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TextBox 15"/>
          <p:cNvSpPr/>
          <p:nvPr/>
        </p:nvSpPr>
        <p:spPr>
          <a:xfrm>
            <a:off x="6216840" y="3627360"/>
            <a:ext cx="169200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Blablablablabla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TextBox 16"/>
          <p:cNvSpPr/>
          <p:nvPr/>
        </p:nvSpPr>
        <p:spPr>
          <a:xfrm>
            <a:off x="2484720" y="6518520"/>
            <a:ext cx="3721680" cy="48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Environnement calme, peu de nuisances sonores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Freeform 17"/>
          <p:cNvSpPr/>
          <p:nvPr/>
        </p:nvSpPr>
        <p:spPr>
          <a:xfrm>
            <a:off x="7417080" y="5170680"/>
            <a:ext cx="1474200" cy="1378440"/>
          </a:xfrm>
          <a:custGeom>
            <a:avLst/>
            <a:gdLst>
              <a:gd name="textAreaLeft" fmla="*/ 0 w 1474200"/>
              <a:gd name="textAreaRight" fmla="*/ 1474920 w 1474200"/>
              <a:gd name="textAreaTop" fmla="*/ 0 h 1378440"/>
              <a:gd name="textAreaBottom" fmla="*/ 1379160 h 1378440"/>
            </a:gdLst>
            <a:ahLst/>
            <a:rect l="textAreaLeft" t="textAreaTop" r="textAreaRight" b="textAreaBottom"/>
            <a:pathLst>
              <a:path w="1474866" h="1379000">
                <a:moveTo>
                  <a:pt x="0" y="0"/>
                </a:moveTo>
                <a:lnTo>
                  <a:pt x="1474866" y="0"/>
                </a:lnTo>
                <a:lnTo>
                  <a:pt x="1474866" y="1379000"/>
                </a:lnTo>
                <a:lnTo>
                  <a:pt x="0" y="1379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" name="TextBox 18"/>
          <p:cNvSpPr/>
          <p:nvPr/>
        </p:nvSpPr>
        <p:spPr>
          <a:xfrm>
            <a:off x="8983440" y="5634360"/>
            <a:ext cx="3721680" cy="48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Prunier et cerisier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facilement accessibles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5" name="TextBox 19"/>
          <p:cNvSpPr/>
          <p:nvPr/>
        </p:nvSpPr>
        <p:spPr>
          <a:xfrm>
            <a:off x="9307440" y="4292280"/>
            <a:ext cx="160272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Peu de monde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Freeform 20"/>
          <p:cNvSpPr/>
          <p:nvPr/>
        </p:nvSpPr>
        <p:spPr>
          <a:xfrm>
            <a:off x="7726680" y="302040"/>
            <a:ext cx="1874880" cy="2232720"/>
          </a:xfrm>
          <a:custGeom>
            <a:avLst/>
            <a:gdLst>
              <a:gd name="textAreaLeft" fmla="*/ 0 w 1874880"/>
              <a:gd name="textAreaRight" fmla="*/ 1875600 w 1874880"/>
              <a:gd name="textAreaTop" fmla="*/ 0 h 2232720"/>
              <a:gd name="textAreaBottom" fmla="*/ 2233440 h 2232720"/>
            </a:gdLst>
            <a:ahLst/>
            <a:rect l="textAreaLeft" t="textAreaTop" r="textAreaRight" b="textAreaBottom"/>
            <a:pathLst>
              <a:path w="1875600" h="2233544">
                <a:moveTo>
                  <a:pt x="0" y="0"/>
                </a:moveTo>
                <a:lnTo>
                  <a:pt x="1875600" y="0"/>
                </a:lnTo>
                <a:lnTo>
                  <a:pt x="1875600" y="2233544"/>
                </a:lnTo>
                <a:lnTo>
                  <a:pt x="0" y="22335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Freeform 21"/>
          <p:cNvSpPr/>
          <p:nvPr/>
        </p:nvSpPr>
        <p:spPr>
          <a:xfrm>
            <a:off x="10290960" y="949680"/>
            <a:ext cx="2913120" cy="2312640"/>
          </a:xfrm>
          <a:custGeom>
            <a:avLst/>
            <a:gdLst>
              <a:gd name="textAreaLeft" fmla="*/ 0 w 2913120"/>
              <a:gd name="textAreaRight" fmla="*/ 2913840 w 2913120"/>
              <a:gd name="textAreaTop" fmla="*/ 0 h 2312640"/>
              <a:gd name="textAreaBottom" fmla="*/ 2313360 h 2312640"/>
            </a:gdLst>
            <a:ahLst/>
            <a:rect l="textAreaLeft" t="textAreaTop" r="textAreaRight" b="textAreaBottom"/>
            <a:pathLst>
              <a:path w="2913922" h="2313350">
                <a:moveTo>
                  <a:pt x="0" y="0"/>
                </a:moveTo>
                <a:lnTo>
                  <a:pt x="2913922" y="0"/>
                </a:lnTo>
                <a:lnTo>
                  <a:pt x="2913922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Freeform 22"/>
          <p:cNvSpPr/>
          <p:nvPr/>
        </p:nvSpPr>
        <p:spPr>
          <a:xfrm>
            <a:off x="11323080" y="725760"/>
            <a:ext cx="848880" cy="932040"/>
          </a:xfrm>
          <a:custGeom>
            <a:avLst/>
            <a:gdLst>
              <a:gd name="textAreaLeft" fmla="*/ 0 w 848880"/>
              <a:gd name="textAreaRight" fmla="*/ 849600 w 848880"/>
              <a:gd name="textAreaTop" fmla="*/ 0 h 932040"/>
              <a:gd name="textAreaBottom" fmla="*/ 932760 h 932040"/>
            </a:gdLst>
            <a:ahLst/>
            <a:rect l="textAreaLeft" t="textAreaTop" r="textAreaRight" b="textAreaBottom"/>
            <a:pathLst>
              <a:path w="849450" h="932884">
                <a:moveTo>
                  <a:pt x="0" y="0"/>
                </a:moveTo>
                <a:lnTo>
                  <a:pt x="849450" y="0"/>
                </a:lnTo>
                <a:lnTo>
                  <a:pt x="849450" y="932884"/>
                </a:lnTo>
                <a:lnTo>
                  <a:pt x="0" y="9328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9" name="Freeform 23"/>
          <p:cNvSpPr/>
          <p:nvPr/>
        </p:nvSpPr>
        <p:spPr>
          <a:xfrm>
            <a:off x="8291160" y="261000"/>
            <a:ext cx="745920" cy="758520"/>
          </a:xfrm>
          <a:custGeom>
            <a:avLst/>
            <a:gdLst>
              <a:gd name="textAreaLeft" fmla="*/ 0 w 745920"/>
              <a:gd name="textAreaRight" fmla="*/ 746640 w 745920"/>
              <a:gd name="textAreaTop" fmla="*/ 0 h 758520"/>
              <a:gd name="textAreaBottom" fmla="*/ 759240 h 758520"/>
            </a:gdLst>
            <a:ahLst/>
            <a:rect l="textAreaLeft" t="textAreaTop" r="textAreaRight" b="textAreaBottom"/>
            <a:pathLst>
              <a:path w="746700" h="759068">
                <a:moveTo>
                  <a:pt x="0" y="0"/>
                </a:moveTo>
                <a:lnTo>
                  <a:pt x="746700" y="0"/>
                </a:lnTo>
                <a:lnTo>
                  <a:pt x="746700" y="759068"/>
                </a:lnTo>
                <a:lnTo>
                  <a:pt x="0" y="759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Freeform 24"/>
          <p:cNvSpPr/>
          <p:nvPr/>
        </p:nvSpPr>
        <p:spPr>
          <a:xfrm>
            <a:off x="2707200" y="7414560"/>
            <a:ext cx="2450520" cy="2312640"/>
          </a:xfrm>
          <a:custGeom>
            <a:avLst/>
            <a:gdLst>
              <a:gd name="textAreaLeft" fmla="*/ 0 w 2450520"/>
              <a:gd name="textAreaRight" fmla="*/ 2451240 w 2450520"/>
              <a:gd name="textAreaTop" fmla="*/ 0 h 2312640"/>
              <a:gd name="textAreaBottom" fmla="*/ 2313360 h 2312640"/>
            </a:gdLst>
            <a:ahLst/>
            <a:rect l="textAreaLeft" t="textAreaTop" r="textAreaRight" b="textAreaBottom"/>
            <a:pathLst>
              <a:path w="2451362" h="2313348">
                <a:moveTo>
                  <a:pt x="0" y="0"/>
                </a:moveTo>
                <a:lnTo>
                  <a:pt x="2451362" y="0"/>
                </a:lnTo>
                <a:lnTo>
                  <a:pt x="2451362" y="2313348"/>
                </a:lnTo>
                <a:lnTo>
                  <a:pt x="0" y="23133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1" name="Freeform 25"/>
          <p:cNvSpPr/>
          <p:nvPr/>
        </p:nvSpPr>
        <p:spPr>
          <a:xfrm>
            <a:off x="12797280" y="3379320"/>
            <a:ext cx="1024200" cy="1269720"/>
          </a:xfrm>
          <a:custGeom>
            <a:avLst/>
            <a:gdLst>
              <a:gd name="textAreaLeft" fmla="*/ 0 w 1024200"/>
              <a:gd name="textAreaRight" fmla="*/ 1024920 w 1024200"/>
              <a:gd name="textAreaTop" fmla="*/ 0 h 1269720"/>
              <a:gd name="textAreaBottom" fmla="*/ 1270440 h 1269720"/>
            </a:gdLst>
            <a:ahLst/>
            <a:rect l="textAreaLeft" t="textAreaTop" r="textAreaRight" b="textAreaBottom"/>
            <a:pathLst>
              <a:path w="1024972" h="1270400">
                <a:moveTo>
                  <a:pt x="0" y="0"/>
                </a:moveTo>
                <a:lnTo>
                  <a:pt x="1024972" y="0"/>
                </a:lnTo>
                <a:lnTo>
                  <a:pt x="1024972" y="1270400"/>
                </a:lnTo>
                <a:lnTo>
                  <a:pt x="0" y="1270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2" name="TextBox 26"/>
          <p:cNvSpPr/>
          <p:nvPr/>
        </p:nvSpPr>
        <p:spPr>
          <a:xfrm>
            <a:off x="13913640" y="4040280"/>
            <a:ext cx="2268000" cy="48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Publicité pour 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fast food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3" name="TextBox 27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3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TextBox 3"/>
          <p:cNvSpPr/>
          <p:nvPr/>
        </p:nvSpPr>
        <p:spPr>
          <a:xfrm>
            <a:off x="167040" y="132120"/>
            <a:ext cx="44431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Les pictogrammes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Freeform 5"/>
          <p:cNvSpPr/>
          <p:nvPr/>
        </p:nvSpPr>
        <p:spPr>
          <a:xfrm>
            <a:off x="2168280" y="1978920"/>
            <a:ext cx="5393160" cy="2813040"/>
          </a:xfrm>
          <a:custGeom>
            <a:avLst/>
            <a:gdLst>
              <a:gd name="textAreaLeft" fmla="*/ 0 w 5393160"/>
              <a:gd name="textAreaRight" fmla="*/ 5393880 w 5393160"/>
              <a:gd name="textAreaTop" fmla="*/ 0 h 2813040"/>
              <a:gd name="textAreaBottom" fmla="*/ 2813760 h 2813040"/>
            </a:gdLst>
            <a:ahLst/>
            <a:rect l="textAreaLeft" t="textAreaTop" r="textAreaRight" b="textAreaBottom"/>
            <a:pathLst>
              <a:path w="5393804" h="2813628">
                <a:moveTo>
                  <a:pt x="0" y="0"/>
                </a:moveTo>
                <a:lnTo>
                  <a:pt x="5393804" y="0"/>
                </a:lnTo>
                <a:lnTo>
                  <a:pt x="5393804" y="2813628"/>
                </a:lnTo>
                <a:lnTo>
                  <a:pt x="0" y="28136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>
              <a:fillRect r="-6" b="8971"/>
            </a:stretch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8" name="Freeform 6"/>
          <p:cNvSpPr/>
          <p:nvPr/>
        </p:nvSpPr>
        <p:spPr>
          <a:xfrm>
            <a:off x="2149200" y="5345280"/>
            <a:ext cx="5259240" cy="2447640"/>
          </a:xfrm>
          <a:custGeom>
            <a:avLst/>
            <a:gdLst>
              <a:gd name="textAreaLeft" fmla="*/ 0 w 5259240"/>
              <a:gd name="textAreaRight" fmla="*/ 5259960 w 5259240"/>
              <a:gd name="textAreaTop" fmla="*/ 0 h 2447640"/>
              <a:gd name="textAreaBottom" fmla="*/ 2448360 h 2447640"/>
            </a:gdLst>
            <a:ahLst/>
            <a:rect l="textAreaLeft" t="textAreaTop" r="textAreaRight" b="textAreaBottom"/>
            <a:pathLst>
              <a:path w="5259918" h="2448474">
                <a:moveTo>
                  <a:pt x="0" y="0"/>
                </a:moveTo>
                <a:lnTo>
                  <a:pt x="5259918" y="0"/>
                </a:lnTo>
                <a:lnTo>
                  <a:pt x="5259918" y="2448474"/>
                </a:lnTo>
                <a:lnTo>
                  <a:pt x="0" y="24484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9" name="TextBox 7"/>
          <p:cNvSpPr/>
          <p:nvPr/>
        </p:nvSpPr>
        <p:spPr>
          <a:xfrm>
            <a:off x="2449800" y="7936920"/>
            <a:ext cx="2330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Grande surface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TextBox 8"/>
          <p:cNvSpPr/>
          <p:nvPr/>
        </p:nvSpPr>
        <p:spPr>
          <a:xfrm>
            <a:off x="5249880" y="7822080"/>
            <a:ext cx="23302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Commerce de proximité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TextBox 9"/>
          <p:cNvSpPr/>
          <p:nvPr/>
        </p:nvSpPr>
        <p:spPr>
          <a:xfrm>
            <a:off x="2238120" y="4581720"/>
            <a:ext cx="23302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Grande enseigne de restauration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TextBox 10"/>
          <p:cNvSpPr/>
          <p:nvPr/>
        </p:nvSpPr>
        <p:spPr>
          <a:xfrm>
            <a:off x="5395680" y="4581720"/>
            <a:ext cx="23302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Petite restauration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3" name="Freeform 11"/>
          <p:cNvSpPr/>
          <p:nvPr/>
        </p:nvSpPr>
        <p:spPr>
          <a:xfrm>
            <a:off x="10090440" y="731520"/>
            <a:ext cx="1362960" cy="6614280"/>
          </a:xfrm>
          <a:custGeom>
            <a:avLst/>
            <a:gdLst>
              <a:gd name="textAreaLeft" fmla="*/ 0 w 1362960"/>
              <a:gd name="textAreaRight" fmla="*/ 1363680 w 1362960"/>
              <a:gd name="textAreaTop" fmla="*/ 0 h 6614280"/>
              <a:gd name="textAreaBottom" fmla="*/ 6615000 h 6614280"/>
            </a:gdLst>
            <a:ahLst/>
            <a:rect l="textAreaLeft" t="textAreaTop" r="textAreaRight" b="textAreaBottom"/>
            <a:pathLst>
              <a:path w="1363742" h="6614890">
                <a:moveTo>
                  <a:pt x="0" y="0"/>
                </a:moveTo>
                <a:lnTo>
                  <a:pt x="1363742" y="0"/>
                </a:lnTo>
                <a:lnTo>
                  <a:pt x="1363742" y="6614890"/>
                </a:lnTo>
                <a:lnTo>
                  <a:pt x="0" y="66148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Freeform 12"/>
          <p:cNvSpPr/>
          <p:nvPr/>
        </p:nvSpPr>
        <p:spPr>
          <a:xfrm>
            <a:off x="10150920" y="7242480"/>
            <a:ext cx="1242360" cy="2784240"/>
          </a:xfrm>
          <a:custGeom>
            <a:avLst/>
            <a:gdLst>
              <a:gd name="textAreaLeft" fmla="*/ 0 w 1242360"/>
              <a:gd name="textAreaRight" fmla="*/ 1243080 w 1242360"/>
              <a:gd name="textAreaTop" fmla="*/ 0 h 2784240"/>
              <a:gd name="textAreaBottom" fmla="*/ 2784960 h 2784240"/>
            </a:gdLst>
            <a:ahLst/>
            <a:rect l="textAreaLeft" t="textAreaTop" r="textAreaRight" b="textAreaBottom"/>
            <a:pathLst>
              <a:path w="1243000" h="2784952">
                <a:moveTo>
                  <a:pt x="0" y="0"/>
                </a:moveTo>
                <a:lnTo>
                  <a:pt x="1243000" y="0"/>
                </a:lnTo>
                <a:lnTo>
                  <a:pt x="1243000" y="2784952"/>
                </a:lnTo>
                <a:lnTo>
                  <a:pt x="0" y="27849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Freeform 13"/>
          <p:cNvSpPr/>
          <p:nvPr/>
        </p:nvSpPr>
        <p:spPr>
          <a:xfrm>
            <a:off x="14342040" y="2279160"/>
            <a:ext cx="1242360" cy="5370480"/>
          </a:xfrm>
          <a:custGeom>
            <a:avLst/>
            <a:gdLst>
              <a:gd name="textAreaLeft" fmla="*/ 0 w 1242360"/>
              <a:gd name="textAreaRight" fmla="*/ 1243080 w 1242360"/>
              <a:gd name="textAreaTop" fmla="*/ 0 h 5370480"/>
              <a:gd name="textAreaBottom" fmla="*/ 5371200 h 5370480"/>
            </a:gdLst>
            <a:ahLst/>
            <a:rect l="textAreaLeft" t="textAreaTop" r="textAreaRight" b="textAreaBottom"/>
            <a:pathLst>
              <a:path w="1242998" h="5371302">
                <a:moveTo>
                  <a:pt x="0" y="0"/>
                </a:moveTo>
                <a:lnTo>
                  <a:pt x="1242998" y="0"/>
                </a:lnTo>
                <a:lnTo>
                  <a:pt x="1242998" y="5371302"/>
                </a:lnTo>
                <a:lnTo>
                  <a:pt x="0" y="5371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TextBox 14"/>
          <p:cNvSpPr/>
          <p:nvPr/>
        </p:nvSpPr>
        <p:spPr>
          <a:xfrm>
            <a:off x="11485440" y="1014120"/>
            <a:ext cx="257940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Alimentation générale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7" name="TextBox 15"/>
          <p:cNvSpPr/>
          <p:nvPr/>
        </p:nvSpPr>
        <p:spPr>
          <a:xfrm>
            <a:off x="11485440" y="242388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Café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TextBox 16"/>
          <p:cNvSpPr/>
          <p:nvPr/>
        </p:nvSpPr>
        <p:spPr>
          <a:xfrm>
            <a:off x="11485440" y="380988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Boulangerie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TextBox 17"/>
          <p:cNvSpPr/>
          <p:nvPr/>
        </p:nvSpPr>
        <p:spPr>
          <a:xfrm>
            <a:off x="11485440" y="511956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Boucherie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TextBox 18"/>
          <p:cNvSpPr/>
          <p:nvPr/>
        </p:nvSpPr>
        <p:spPr>
          <a:xfrm>
            <a:off x="11485440" y="642888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Tacos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TextBox 19"/>
          <p:cNvSpPr/>
          <p:nvPr/>
        </p:nvSpPr>
        <p:spPr>
          <a:xfrm>
            <a:off x="11485440" y="773856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Épicerie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TextBox 20"/>
          <p:cNvSpPr/>
          <p:nvPr/>
        </p:nvSpPr>
        <p:spPr>
          <a:xfrm>
            <a:off x="11485440" y="9047880"/>
            <a:ext cx="257940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Fromagerie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TextBox 21"/>
          <p:cNvSpPr/>
          <p:nvPr/>
        </p:nvSpPr>
        <p:spPr>
          <a:xfrm>
            <a:off x="15676560" y="1246680"/>
            <a:ext cx="251928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Bio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TextBox 22"/>
          <p:cNvSpPr/>
          <p:nvPr/>
        </p:nvSpPr>
        <p:spPr>
          <a:xfrm>
            <a:off x="15676560" y="267732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Solidaire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TextBox 23"/>
          <p:cNvSpPr/>
          <p:nvPr/>
        </p:nvSpPr>
        <p:spPr>
          <a:xfrm>
            <a:off x="15676560" y="403056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Fast food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TextBox 24"/>
          <p:cNvSpPr/>
          <p:nvPr/>
        </p:nvSpPr>
        <p:spPr>
          <a:xfrm>
            <a:off x="15676560" y="538416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Restaurant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TextBox 25"/>
          <p:cNvSpPr/>
          <p:nvPr/>
        </p:nvSpPr>
        <p:spPr>
          <a:xfrm>
            <a:off x="15676560" y="677340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Exotique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8" name="Freeform 26"/>
          <p:cNvSpPr/>
          <p:nvPr/>
        </p:nvSpPr>
        <p:spPr>
          <a:xfrm>
            <a:off x="14395680" y="861840"/>
            <a:ext cx="1242360" cy="1299240"/>
          </a:xfrm>
          <a:custGeom>
            <a:avLst/>
            <a:gdLst>
              <a:gd name="textAreaLeft" fmla="*/ 0 w 1242360"/>
              <a:gd name="textAreaRight" fmla="*/ 1243080 w 1242360"/>
              <a:gd name="textAreaTop" fmla="*/ 0 h 1299240"/>
              <a:gd name="textAreaBottom" fmla="*/ 1299960 h 1299240"/>
            </a:gdLst>
            <a:ahLst/>
            <a:rect l="textAreaLeft" t="textAreaTop" r="textAreaRight" b="textAreaBottom"/>
            <a:pathLst>
              <a:path w="1242950" h="1299950">
                <a:moveTo>
                  <a:pt x="0" y="0"/>
                </a:moveTo>
                <a:lnTo>
                  <a:pt x="1242950" y="0"/>
                </a:lnTo>
                <a:lnTo>
                  <a:pt x="1242950" y="1299950"/>
                </a:lnTo>
                <a:lnTo>
                  <a:pt x="0" y="12999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9" name="TextBox 27"/>
          <p:cNvSpPr/>
          <p:nvPr/>
        </p:nvSpPr>
        <p:spPr>
          <a:xfrm>
            <a:off x="10164240" y="122400"/>
            <a:ext cx="7763760" cy="4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PASTILLES A ASSOCIER AUX COMMERCES ET RESTAURANTS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TextBox 28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3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2" name="Freeform 3"/>
          <p:cNvSpPr/>
          <p:nvPr/>
        </p:nvSpPr>
        <p:spPr>
          <a:xfrm>
            <a:off x="9351720" y="822960"/>
            <a:ext cx="1735200" cy="3201480"/>
          </a:xfrm>
          <a:custGeom>
            <a:avLst/>
            <a:gdLst>
              <a:gd name="textAreaLeft" fmla="*/ 0 w 1735200"/>
              <a:gd name="textAreaRight" fmla="*/ 1735920 w 1735200"/>
              <a:gd name="textAreaTop" fmla="*/ 0 h 3201480"/>
              <a:gd name="textAreaBottom" fmla="*/ 3202200 h 3201480"/>
            </a:gdLst>
            <a:ahLst/>
            <a:rect l="textAreaLeft" t="textAreaTop" r="textAreaRight" b="textAreaBottom"/>
            <a:pathLst>
              <a:path w="1736030" h="3202376">
                <a:moveTo>
                  <a:pt x="0" y="0"/>
                </a:moveTo>
                <a:lnTo>
                  <a:pt x="1736030" y="0"/>
                </a:lnTo>
                <a:lnTo>
                  <a:pt x="1736030" y="3202376"/>
                </a:lnTo>
                <a:lnTo>
                  <a:pt x="0" y="32023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3" name="Freeform 4"/>
          <p:cNvSpPr/>
          <p:nvPr/>
        </p:nvSpPr>
        <p:spPr>
          <a:xfrm>
            <a:off x="5432760" y="1165320"/>
            <a:ext cx="1735200" cy="4126320"/>
          </a:xfrm>
          <a:custGeom>
            <a:avLst/>
            <a:gdLst>
              <a:gd name="textAreaLeft" fmla="*/ 0 w 1735200"/>
              <a:gd name="textAreaRight" fmla="*/ 1735920 w 1735200"/>
              <a:gd name="textAreaTop" fmla="*/ 0 h 4126320"/>
              <a:gd name="textAreaBottom" fmla="*/ 4127040 h 4126320"/>
            </a:gdLst>
            <a:ahLst/>
            <a:rect l="textAreaLeft" t="textAreaTop" r="textAreaRight" b="textAreaBottom"/>
            <a:pathLst>
              <a:path w="1736048" h="4126970">
                <a:moveTo>
                  <a:pt x="0" y="0"/>
                </a:moveTo>
                <a:lnTo>
                  <a:pt x="1736048" y="0"/>
                </a:lnTo>
                <a:lnTo>
                  <a:pt x="1736048" y="4126970"/>
                </a:lnTo>
                <a:lnTo>
                  <a:pt x="0" y="41269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Freeform 5"/>
          <p:cNvSpPr/>
          <p:nvPr/>
        </p:nvSpPr>
        <p:spPr>
          <a:xfrm>
            <a:off x="9658080" y="4497840"/>
            <a:ext cx="1362960" cy="1411200"/>
          </a:xfrm>
          <a:custGeom>
            <a:avLst/>
            <a:gdLst>
              <a:gd name="textAreaLeft" fmla="*/ 0 w 1362960"/>
              <a:gd name="textAreaRight" fmla="*/ 1363680 w 1362960"/>
              <a:gd name="textAreaTop" fmla="*/ 0 h 1411200"/>
              <a:gd name="textAreaBottom" fmla="*/ 1411920 h 1411200"/>
            </a:gdLst>
            <a:ahLst/>
            <a:rect l="textAreaLeft" t="textAreaTop" r="textAreaRight" b="textAreaBottom"/>
            <a:pathLst>
              <a:path w="1363750" h="1412012">
                <a:moveTo>
                  <a:pt x="0" y="0"/>
                </a:moveTo>
                <a:lnTo>
                  <a:pt x="1363750" y="0"/>
                </a:lnTo>
                <a:lnTo>
                  <a:pt x="1363750" y="1412012"/>
                </a:lnTo>
                <a:lnTo>
                  <a:pt x="0" y="14120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Freeform 6"/>
          <p:cNvSpPr/>
          <p:nvPr/>
        </p:nvSpPr>
        <p:spPr>
          <a:xfrm>
            <a:off x="13272480" y="353520"/>
            <a:ext cx="1801440" cy="5749560"/>
          </a:xfrm>
          <a:custGeom>
            <a:avLst/>
            <a:gdLst>
              <a:gd name="textAreaLeft" fmla="*/ 0 w 1801440"/>
              <a:gd name="textAreaRight" fmla="*/ 1802160 w 1801440"/>
              <a:gd name="textAreaTop" fmla="*/ 0 h 5749560"/>
              <a:gd name="textAreaBottom" fmla="*/ 5750280 h 5749560"/>
            </a:gdLst>
            <a:ahLst/>
            <a:rect l="textAreaLeft" t="textAreaTop" r="textAreaRight" b="textAreaBottom"/>
            <a:pathLst>
              <a:path w="1802050" h="5750262">
                <a:moveTo>
                  <a:pt x="0" y="0"/>
                </a:moveTo>
                <a:lnTo>
                  <a:pt x="1802050" y="0"/>
                </a:lnTo>
                <a:lnTo>
                  <a:pt x="1802050" y="5750262"/>
                </a:lnTo>
                <a:lnTo>
                  <a:pt x="0" y="57502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TextBox 7"/>
          <p:cNvSpPr/>
          <p:nvPr/>
        </p:nvSpPr>
        <p:spPr>
          <a:xfrm>
            <a:off x="7326360" y="141660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Serre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TextBox 8"/>
          <p:cNvSpPr/>
          <p:nvPr/>
        </p:nvSpPr>
        <p:spPr>
          <a:xfrm>
            <a:off x="7326360" y="285552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Jardin potager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TextBox 9"/>
          <p:cNvSpPr/>
          <p:nvPr/>
        </p:nvSpPr>
        <p:spPr>
          <a:xfrm>
            <a:off x="7326360" y="4071960"/>
            <a:ext cx="2025720" cy="8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Aire pique-nique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9" name="TextBox 10"/>
          <p:cNvSpPr/>
          <p:nvPr/>
        </p:nvSpPr>
        <p:spPr>
          <a:xfrm>
            <a:off x="11179440" y="131436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Marché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TextBox 11"/>
          <p:cNvSpPr/>
          <p:nvPr/>
        </p:nvSpPr>
        <p:spPr>
          <a:xfrm>
            <a:off x="11179440" y="292680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Fruitiers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1" name="TextBox 12"/>
          <p:cNvSpPr/>
          <p:nvPr/>
        </p:nvSpPr>
        <p:spPr>
          <a:xfrm>
            <a:off x="11179440" y="483048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Compost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2" name="TextBox 13"/>
          <p:cNvSpPr/>
          <p:nvPr/>
        </p:nvSpPr>
        <p:spPr>
          <a:xfrm>
            <a:off x="15141240" y="106488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AMAP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TextBox 14"/>
          <p:cNvSpPr/>
          <p:nvPr/>
        </p:nvSpPr>
        <p:spPr>
          <a:xfrm>
            <a:off x="15141240" y="249048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Déchets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4" name="TextBox 15"/>
          <p:cNvSpPr/>
          <p:nvPr/>
        </p:nvSpPr>
        <p:spPr>
          <a:xfrm>
            <a:off x="15141240" y="4074480"/>
            <a:ext cx="2025720" cy="42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Publicités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5" name="Freeform 16"/>
          <p:cNvSpPr/>
          <p:nvPr/>
        </p:nvSpPr>
        <p:spPr>
          <a:xfrm>
            <a:off x="255600" y="3007440"/>
            <a:ext cx="1496160" cy="1107360"/>
          </a:xfrm>
          <a:custGeom>
            <a:avLst/>
            <a:gdLst>
              <a:gd name="textAreaLeft" fmla="*/ 0 w 1496160"/>
              <a:gd name="textAreaRight" fmla="*/ 1496880 w 1496160"/>
              <a:gd name="textAreaTop" fmla="*/ 0 h 1107360"/>
              <a:gd name="textAreaBottom" fmla="*/ 1108080 h 1107360"/>
            </a:gdLst>
            <a:ahLst/>
            <a:rect l="textAreaLeft" t="textAreaTop" r="textAreaRight" b="textAreaBottom"/>
            <a:pathLst>
              <a:path w="1497000" h="1108200">
                <a:moveTo>
                  <a:pt x="0" y="0"/>
                </a:moveTo>
                <a:lnTo>
                  <a:pt x="1497000" y="0"/>
                </a:lnTo>
                <a:lnTo>
                  <a:pt x="149700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TextBox 17"/>
          <p:cNvSpPr/>
          <p:nvPr/>
        </p:nvSpPr>
        <p:spPr>
          <a:xfrm>
            <a:off x="198720" y="4159440"/>
            <a:ext cx="13132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Ce que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j’ai vu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TextBox 18"/>
          <p:cNvSpPr/>
          <p:nvPr/>
        </p:nvSpPr>
        <p:spPr>
          <a:xfrm>
            <a:off x="1848240" y="4159440"/>
            <a:ext cx="13132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Ce que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j’ai senti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8" name="TextBox 19"/>
          <p:cNvSpPr/>
          <p:nvPr/>
        </p:nvSpPr>
        <p:spPr>
          <a:xfrm>
            <a:off x="3345120" y="4159440"/>
            <a:ext cx="21304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Ce que 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j’ai entendu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Freeform 20"/>
          <p:cNvSpPr/>
          <p:nvPr/>
        </p:nvSpPr>
        <p:spPr>
          <a:xfrm>
            <a:off x="2310120" y="2959920"/>
            <a:ext cx="943200" cy="1107360"/>
          </a:xfrm>
          <a:custGeom>
            <a:avLst/>
            <a:gdLst>
              <a:gd name="textAreaLeft" fmla="*/ 0 w 943200"/>
              <a:gd name="textAreaRight" fmla="*/ 943920 w 943200"/>
              <a:gd name="textAreaTop" fmla="*/ 0 h 1107360"/>
              <a:gd name="textAreaBottom" fmla="*/ 1108080 h 1107360"/>
            </a:gdLst>
            <a:ahLst/>
            <a:rect l="textAreaLeft" t="textAreaTop" r="textAreaRight" b="textAreaBottom"/>
            <a:pathLst>
              <a:path w="943750" h="1108200">
                <a:moveTo>
                  <a:pt x="0" y="0"/>
                </a:moveTo>
                <a:lnTo>
                  <a:pt x="943750" y="0"/>
                </a:lnTo>
                <a:lnTo>
                  <a:pt x="94375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0" name="Freeform 21"/>
          <p:cNvSpPr/>
          <p:nvPr/>
        </p:nvSpPr>
        <p:spPr>
          <a:xfrm>
            <a:off x="3755880" y="2959920"/>
            <a:ext cx="943200" cy="1107360"/>
          </a:xfrm>
          <a:custGeom>
            <a:avLst/>
            <a:gdLst>
              <a:gd name="textAreaLeft" fmla="*/ 0 w 943200"/>
              <a:gd name="textAreaRight" fmla="*/ 943920 w 943200"/>
              <a:gd name="textAreaTop" fmla="*/ 0 h 1107360"/>
              <a:gd name="textAreaBottom" fmla="*/ 1108080 h 1107360"/>
            </a:gdLst>
            <a:ahLst/>
            <a:rect l="textAreaLeft" t="textAreaTop" r="textAreaRight" b="textAreaBottom"/>
            <a:pathLst>
              <a:path w="943750" h="1108200">
                <a:moveTo>
                  <a:pt x="0" y="0"/>
                </a:moveTo>
                <a:lnTo>
                  <a:pt x="943750" y="0"/>
                </a:lnTo>
                <a:lnTo>
                  <a:pt x="94375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Freeform 22"/>
          <p:cNvSpPr/>
          <p:nvPr/>
        </p:nvSpPr>
        <p:spPr>
          <a:xfrm>
            <a:off x="1397160" y="5275080"/>
            <a:ext cx="1047960" cy="1107360"/>
          </a:xfrm>
          <a:custGeom>
            <a:avLst/>
            <a:gdLst>
              <a:gd name="textAreaLeft" fmla="*/ 0 w 1047960"/>
              <a:gd name="textAreaRight" fmla="*/ 1048680 w 1047960"/>
              <a:gd name="textAreaTop" fmla="*/ 0 h 1107360"/>
              <a:gd name="textAreaBottom" fmla="*/ 1108080 h 1107360"/>
            </a:gdLst>
            <a:ahLst/>
            <a:rect l="textAreaLeft" t="textAreaTop" r="textAreaRight" b="textAreaBottom"/>
            <a:pathLst>
              <a:path w="1048500" h="1108200">
                <a:moveTo>
                  <a:pt x="0" y="0"/>
                </a:moveTo>
                <a:lnTo>
                  <a:pt x="1048500" y="0"/>
                </a:lnTo>
                <a:lnTo>
                  <a:pt x="104850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TextBox 23"/>
          <p:cNvSpPr/>
          <p:nvPr/>
        </p:nvSpPr>
        <p:spPr>
          <a:xfrm>
            <a:off x="856080" y="6474600"/>
            <a:ext cx="21304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Photo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TextBox 25"/>
          <p:cNvSpPr/>
          <p:nvPr/>
        </p:nvSpPr>
        <p:spPr>
          <a:xfrm>
            <a:off x="2567880" y="6474600"/>
            <a:ext cx="213048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880"/>
              </a:lnSpc>
            </a:pPr>
            <a:r>
              <a:rPr b="0" lang="en-US" sz="2400" strike="noStrike" u="none">
                <a:solidFill>
                  <a:srgbClr val="434343"/>
                </a:solidFill>
                <a:uFillTx/>
                <a:latin typeface="Impact"/>
                <a:ea typeface="Impact"/>
              </a:rPr>
              <a:t>Point problématique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4" name="TextBox 26"/>
          <p:cNvSpPr/>
          <p:nvPr/>
        </p:nvSpPr>
        <p:spPr>
          <a:xfrm>
            <a:off x="5432760" y="5995440"/>
            <a:ext cx="11700000" cy="378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3311"/>
              </a:lnSpc>
            </a:pP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Consignes :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algn="just" defTabSz="914400">
              <a:lnSpc>
                <a:spcPts val="3311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dessiner le tracé (forme libre)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algn="just" defTabSz="914400">
              <a:lnSpc>
                <a:spcPts val="3311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Découper les pictogrammes utiles, les placer le long du tracé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algn="just" defTabSz="914400">
              <a:lnSpc>
                <a:spcPts val="3311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Enquêteur.ices sensibles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: marquer ce que vous avez ressenti à l’aide des pictogrammes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algn="just" defTabSz="914400">
              <a:lnSpc>
                <a:spcPts val="3311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Intervieweur.se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: compléter les bulles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8040" indent="-259200" algn="just" defTabSz="914400">
              <a:lnSpc>
                <a:spcPts val="3311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sng">
                <a:solidFill>
                  <a:srgbClr val="000000"/>
                </a:solidFill>
                <a:uFillTx/>
                <a:latin typeface="Raleway"/>
                <a:ea typeface="Raleway"/>
              </a:rPr>
              <a:t>Dessinateur.ices et photographes</a:t>
            </a: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 : placez vos dessins et photos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ts val="3311"/>
              </a:lnSpc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Faire apparaître les endroits où il n’y a rien : vide, mettre un commerce barré...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TextBox 27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3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9080640" y="504072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7" name="" descr=""/>
          <p:cNvPicPr/>
          <p:nvPr/>
        </p:nvPicPr>
        <p:blipFill>
          <a:blip r:embed="rId9"/>
          <a:stretch/>
        </p:blipFill>
        <p:spPr>
          <a:xfrm>
            <a:off x="3088440" y="5210640"/>
            <a:ext cx="1231560" cy="1263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9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20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321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22" name="TextBox 6"/>
          <p:cNvSpPr/>
          <p:nvPr/>
        </p:nvSpPr>
        <p:spPr>
          <a:xfrm>
            <a:off x="2403720" y="1204200"/>
            <a:ext cx="12765600" cy="59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BAGUETTE MAGIQUE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TextBox 7"/>
          <p:cNvSpPr/>
          <p:nvPr/>
        </p:nvSpPr>
        <p:spPr>
          <a:xfrm>
            <a:off x="14252040" y="249012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4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TextBox 9"/>
          <p:cNvSpPr/>
          <p:nvPr/>
        </p:nvSpPr>
        <p:spPr>
          <a:xfrm>
            <a:off x="2031120" y="5066280"/>
            <a:ext cx="15431760" cy="462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Rappel des problématiques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1.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2.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3.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64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478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478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7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28" name="Group 4"/>
          <p:cNvGrpSpPr/>
          <p:nvPr/>
        </p:nvGrpSpPr>
        <p:grpSpPr>
          <a:xfrm>
            <a:off x="-91440" y="0"/>
            <a:ext cx="18287280" cy="10286280"/>
            <a:chOff x="-91440" y="0"/>
            <a:chExt cx="18287280" cy="10286280"/>
          </a:xfrm>
        </p:grpSpPr>
        <p:sp>
          <p:nvSpPr>
            <p:cNvPr id="329" name="Freeform 5"/>
            <p:cNvSpPr/>
            <p:nvPr/>
          </p:nvSpPr>
          <p:spPr>
            <a:xfrm>
              <a:off x="-9144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30" name="TextBox 6"/>
          <p:cNvSpPr/>
          <p:nvPr/>
        </p:nvSpPr>
        <p:spPr>
          <a:xfrm>
            <a:off x="2403720" y="1204200"/>
            <a:ext cx="12765600" cy="70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BAGUETTE MAGIQUE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INSPIRATION 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8399"/>
              </a:lnSpc>
            </a:pPr>
            <a:r>
              <a:rPr b="0" lang="en-US" sz="70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PHOTO LANGAGE</a:t>
            </a:r>
            <a:endParaRPr b="0" lang="fr-FR" sz="7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TextBox 7"/>
          <p:cNvSpPr/>
          <p:nvPr/>
        </p:nvSpPr>
        <p:spPr>
          <a:xfrm>
            <a:off x="14252040" y="249012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4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2"/>
          <p:cNvSpPr/>
          <p:nvPr/>
        </p:nvSpPr>
        <p:spPr>
          <a:xfrm>
            <a:off x="654840" y="504720"/>
            <a:ext cx="44431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Photo langage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4" name="AutoShape 3"/>
          <p:cNvSpPr/>
          <p:nvPr/>
        </p:nvSpPr>
        <p:spPr>
          <a:xfrm>
            <a:off x="93960" y="1542960"/>
            <a:ext cx="186912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TextBox 4"/>
          <p:cNvSpPr/>
          <p:nvPr/>
        </p:nvSpPr>
        <p:spPr>
          <a:xfrm>
            <a:off x="1963080" y="3189960"/>
            <a:ext cx="13893840" cy="39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20440" indent="-410040" defTabSz="914400">
              <a:lnSpc>
                <a:spcPts val="524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Quelle photo vous choque le plus et pourquoi ? 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20440" indent="-410040" defTabSz="914400">
              <a:lnSpc>
                <a:spcPts val="524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Quelle photo représente pour vous une alimentation de qualité, pourquoi ? 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20440" indent="-410040" defTabSz="914400">
              <a:lnSpc>
                <a:spcPts val="524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Quelle photo représente ce que vous voulez voir dans notre quartier en matière d’alimentation et pourquoi ? 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TextBox 5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4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39" name="Group 4"/>
          <p:cNvGrpSpPr/>
          <p:nvPr/>
        </p:nvGrpSpPr>
        <p:grpSpPr>
          <a:xfrm>
            <a:off x="-91440" y="0"/>
            <a:ext cx="18287280" cy="10286280"/>
            <a:chOff x="-91440" y="0"/>
            <a:chExt cx="18287280" cy="10286280"/>
          </a:xfrm>
        </p:grpSpPr>
        <p:sp>
          <p:nvSpPr>
            <p:cNvPr id="340" name="Freeform 5"/>
            <p:cNvSpPr/>
            <p:nvPr/>
          </p:nvSpPr>
          <p:spPr>
            <a:xfrm>
              <a:off x="-9144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41" name="TextBox 6"/>
          <p:cNvSpPr/>
          <p:nvPr/>
        </p:nvSpPr>
        <p:spPr>
          <a:xfrm>
            <a:off x="2403720" y="1204200"/>
            <a:ext cx="12765600" cy="70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BAGUETTE MAGIQUE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INSPIRATION 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8399"/>
              </a:lnSpc>
            </a:pPr>
            <a:r>
              <a:rPr b="0" lang="en-US" sz="70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Vidéos</a:t>
            </a:r>
            <a:endParaRPr b="0" lang="fr-FR" sz="7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TextBox 7"/>
          <p:cNvSpPr/>
          <p:nvPr/>
        </p:nvSpPr>
        <p:spPr>
          <a:xfrm>
            <a:off x="14252040" y="249012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4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" name="TextBox 3"/>
          <p:cNvSpPr/>
          <p:nvPr/>
        </p:nvSpPr>
        <p:spPr>
          <a:xfrm>
            <a:off x="167040" y="132120"/>
            <a:ext cx="692280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C’est quoi un Food Transect ? 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TextBox 5"/>
          <p:cNvSpPr/>
          <p:nvPr/>
        </p:nvSpPr>
        <p:spPr>
          <a:xfrm>
            <a:off x="-5979600" y="12757320"/>
            <a:ext cx="563508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Lucille PAULET → animatrice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TextBox 6"/>
          <p:cNvSpPr/>
          <p:nvPr/>
        </p:nvSpPr>
        <p:spPr>
          <a:xfrm>
            <a:off x="2187000" y="3120480"/>
            <a:ext cx="13913280" cy="426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→ 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Une 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enquête 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alimentaire dans le quartier</a:t>
            </a:r>
            <a:endParaRPr b="0" lang="fr-FR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4799"/>
              </a:lnSpc>
            </a:pP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→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 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Vous êtes les enquêtrices et enquêteurs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 et allez récolter pleins d’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informations sur l’agriculture et l’alimentation dans le quartier</a:t>
            </a:r>
            <a:endParaRPr b="0" lang="fr-FR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4799"/>
              </a:lnSpc>
            </a:pP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→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Avec des infos, on va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 créer une fresque</a:t>
            </a:r>
            <a:endParaRPr b="0" lang="fr-FR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4799"/>
              </a:lnSpc>
            </a:pP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→ 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A la fin on imaginera des</a:t>
            </a:r>
            <a:r>
              <a:rPr b="0" lang="en-US" sz="4000" strike="noStrike" u="none">
                <a:solidFill>
                  <a:srgbClr val="23a638"/>
                </a:solidFill>
                <a:uFillTx/>
                <a:latin typeface="Passion One"/>
                <a:ea typeface="Passion One"/>
              </a:rPr>
              <a:t> solutions concrètes </a:t>
            </a:r>
            <a:r>
              <a:rPr b="0" lang="en-US" sz="40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à mettre en place</a:t>
            </a:r>
            <a:endParaRPr b="0" lang="fr-FR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TextBox 7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TextBox 3"/>
          <p:cNvSpPr/>
          <p:nvPr/>
        </p:nvSpPr>
        <p:spPr>
          <a:xfrm>
            <a:off x="1349280" y="8967960"/>
            <a:ext cx="8960400" cy="109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20"/>
              </a:lnSpc>
            </a:pPr>
            <a:r>
              <a:rPr b="0" lang="en-US" sz="36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Wall E de Andrew Stanton, 2008</a:t>
            </a:r>
            <a:endParaRPr b="0" lang="fr-FR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320"/>
              </a:lnSpc>
            </a:pPr>
            <a:r>
              <a:rPr b="0" lang="en-US" sz="2400" strike="noStrike" u="none">
                <a:solidFill>
                  <a:srgbClr val="1d5437"/>
                </a:solidFill>
                <a:uFillTx/>
                <a:latin typeface="Raleway"/>
                <a:ea typeface="Raleway"/>
                <a:hlinkClick r:id="rId1"/>
              </a:rPr>
              <a:t>https://www.youtube.com/watch?v=h1BQPV-iCkU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TextBox 4"/>
          <p:cNvSpPr/>
          <p:nvPr/>
        </p:nvSpPr>
        <p:spPr>
          <a:xfrm>
            <a:off x="12903840" y="9129600"/>
            <a:ext cx="31978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121"/>
              </a:lnSpc>
            </a:pPr>
            <a:r>
              <a:rPr b="0" i="1" lang="en-US" sz="2600" strike="noStrike" u="none">
                <a:solidFill>
                  <a:srgbClr val="1d5437"/>
                </a:solidFill>
                <a:uFillTx/>
                <a:latin typeface="Raleway Italics"/>
                <a:ea typeface="Raleway Italics"/>
              </a:rPr>
              <a:t>Extrait : 0:10 à 1:50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TextBox 5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4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8" name="" descr="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656000" y="437040"/>
            <a:ext cx="14976000" cy="8179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TextBox 3"/>
          <p:cNvSpPr/>
          <p:nvPr/>
        </p:nvSpPr>
        <p:spPr>
          <a:xfrm>
            <a:off x="1480680" y="8640000"/>
            <a:ext cx="1255932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20"/>
              </a:lnSpc>
            </a:pPr>
            <a:r>
              <a:rPr b="0" lang="en-US" sz="36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Retour vers le futur 2, de Robert Zemeckis, 1989</a:t>
            </a:r>
            <a:endParaRPr b="0" lang="fr-FR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320"/>
              </a:lnSpc>
            </a:pPr>
            <a:r>
              <a:rPr b="0" lang="en-US" sz="2400" strike="noStrike" u="none">
                <a:solidFill>
                  <a:srgbClr val="1d5437"/>
                </a:solidFill>
                <a:uFillTx/>
                <a:latin typeface="Raleway"/>
                <a:ea typeface="Raleway"/>
                <a:hlinkClick r:id="rId1"/>
              </a:rPr>
              <a:t>https://www.youtube.com/watch?v=L-ZaXo76ZTM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TextBox 4"/>
          <p:cNvSpPr/>
          <p:nvPr/>
        </p:nvSpPr>
        <p:spPr>
          <a:xfrm>
            <a:off x="13502880" y="9053640"/>
            <a:ext cx="31978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121"/>
              </a:lnSpc>
            </a:pPr>
            <a:r>
              <a:rPr b="0" i="1" lang="en-US" sz="2600" strike="noStrike" u="none">
                <a:solidFill>
                  <a:srgbClr val="1d5437"/>
                </a:solidFill>
                <a:uFillTx/>
                <a:latin typeface="Raleway Italics"/>
                <a:ea typeface="Raleway Italics"/>
              </a:rPr>
              <a:t>Extrait : 0 à 0:28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2" name="TextBox 5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4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3" name="" descr="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2157840" y="648000"/>
            <a:ext cx="12746160" cy="7203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reeform 2"/>
          <p:cNvSpPr/>
          <p:nvPr/>
        </p:nvSpPr>
        <p:spPr>
          <a:xfrm>
            <a:off x="1214280" y="382320"/>
            <a:ext cx="16270200" cy="8683920"/>
          </a:xfrm>
          <a:custGeom>
            <a:avLst/>
            <a:gdLst>
              <a:gd name="textAreaLeft" fmla="*/ 0 w 16270200"/>
              <a:gd name="textAreaRight" fmla="*/ 16270920 w 16270200"/>
              <a:gd name="textAreaTop" fmla="*/ 0 h 8683920"/>
              <a:gd name="textAreaBottom" fmla="*/ 8684640 h 8683920"/>
            </a:gdLst>
            <a:ahLst/>
            <a:rect l="textAreaLeft" t="textAreaTop" r="textAreaRight" b="textAreaBottom"/>
            <a:pathLst>
              <a:path w="16271009" h="8684651">
                <a:moveTo>
                  <a:pt x="0" y="0"/>
                </a:moveTo>
                <a:lnTo>
                  <a:pt x="16271009" y="0"/>
                </a:lnTo>
                <a:lnTo>
                  <a:pt x="16271009" y="8684651"/>
                </a:lnTo>
                <a:lnTo>
                  <a:pt x="0" y="86846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5" name="TextBox 3"/>
          <p:cNvSpPr/>
          <p:nvPr/>
        </p:nvSpPr>
        <p:spPr>
          <a:xfrm>
            <a:off x="1214280" y="9047880"/>
            <a:ext cx="12559320" cy="54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20"/>
              </a:lnSpc>
            </a:pPr>
            <a:r>
              <a:rPr b="0" lang="en-US" sz="3600" strike="noStrike" u="none">
                <a:solidFill>
                  <a:srgbClr val="1d5437"/>
                </a:solidFill>
                <a:uFillTx/>
                <a:latin typeface="Raleway"/>
                <a:ea typeface="Raleway"/>
              </a:rPr>
              <a:t>Cité végétale de Luc Schuiten</a:t>
            </a:r>
            <a:endParaRPr b="0" lang="fr-FR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Box 2"/>
          <p:cNvSpPr/>
          <p:nvPr/>
        </p:nvSpPr>
        <p:spPr>
          <a:xfrm>
            <a:off x="654840" y="504720"/>
            <a:ext cx="444312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Vidéos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AutoShape 3"/>
          <p:cNvSpPr/>
          <p:nvPr/>
        </p:nvSpPr>
        <p:spPr>
          <a:xfrm>
            <a:off x="93960" y="1542960"/>
            <a:ext cx="186912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TextBox 4"/>
          <p:cNvSpPr/>
          <p:nvPr/>
        </p:nvSpPr>
        <p:spPr>
          <a:xfrm>
            <a:off x="1963080" y="3189960"/>
            <a:ext cx="13893840" cy="26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20440" indent="-410040" defTabSz="914400">
              <a:lnSpc>
                <a:spcPts val="524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En quoi c’est différent de ce qu’on a vu lors de la balade ?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20440" indent="-410040" defTabSz="914400">
              <a:lnSpc>
                <a:spcPts val="524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Est ce que c’est enviable ? Pourquoi ?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244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TextBox 5"/>
          <p:cNvSpPr/>
          <p:nvPr/>
        </p:nvSpPr>
        <p:spPr>
          <a:xfrm>
            <a:off x="1670148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4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1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62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363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64" name="TextBox 6"/>
          <p:cNvSpPr/>
          <p:nvPr/>
        </p:nvSpPr>
        <p:spPr>
          <a:xfrm>
            <a:off x="2403720" y="1204200"/>
            <a:ext cx="12765600" cy="597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BAGUETTE MAGIQUE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TextBox 7"/>
          <p:cNvSpPr/>
          <p:nvPr/>
        </p:nvSpPr>
        <p:spPr>
          <a:xfrm>
            <a:off x="14252040" y="249012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6" name="TextBox 8"/>
          <p:cNvSpPr/>
          <p:nvPr/>
        </p:nvSpPr>
        <p:spPr>
          <a:xfrm>
            <a:off x="498600" y="179280"/>
            <a:ext cx="6922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61"/>
              </a:lnSpc>
            </a:pPr>
            <a:r>
              <a:rPr b="0" lang="en-US" sz="3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Séance 4</a:t>
            </a:r>
            <a:endParaRPr b="0" lang="fr-FR" sz="3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TextBox 9"/>
          <p:cNvSpPr/>
          <p:nvPr/>
        </p:nvSpPr>
        <p:spPr>
          <a:xfrm>
            <a:off x="2031120" y="5066280"/>
            <a:ext cx="15431760" cy="462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Rappel des problématiques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1.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2.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r>
              <a:rPr b="0" lang="en-US" sz="3400" strike="noStrike" u="none">
                <a:solidFill>
                  <a:srgbClr val="ffffff"/>
                </a:solidFill>
                <a:uFillTx/>
                <a:latin typeface="Raleway"/>
                <a:ea typeface="Raleway"/>
              </a:rPr>
              <a:t>3.</a:t>
            </a:r>
            <a:endParaRPr b="0" lang="fr-FR" sz="3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4759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64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478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3478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9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70" name="Group 4"/>
          <p:cNvGrpSpPr/>
          <p:nvPr/>
        </p:nvGrpSpPr>
        <p:grpSpPr>
          <a:xfrm>
            <a:off x="67680" y="0"/>
            <a:ext cx="18287280" cy="10286280"/>
            <a:chOff x="67680" y="0"/>
            <a:chExt cx="18287280" cy="10286280"/>
          </a:xfrm>
        </p:grpSpPr>
        <p:sp>
          <p:nvSpPr>
            <p:cNvPr id="371" name="Freeform 5"/>
            <p:cNvSpPr/>
            <p:nvPr/>
          </p:nvSpPr>
          <p:spPr>
            <a:xfrm>
              <a:off x="6768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72" name="TextBox 6"/>
          <p:cNvSpPr/>
          <p:nvPr/>
        </p:nvSpPr>
        <p:spPr>
          <a:xfrm>
            <a:off x="1028880" y="614520"/>
            <a:ext cx="15807600" cy="988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613"/>
              </a:lnSpc>
            </a:pPr>
            <a:r>
              <a:rPr b="0" lang="en-US" sz="16339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BRAVO POUR CE TRAVAIL</a:t>
            </a:r>
            <a:endParaRPr b="0" lang="fr-FR" sz="16339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9613"/>
              </a:lnSpc>
            </a:pPr>
            <a:r>
              <a:rPr b="0" lang="en-US" sz="16339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La suite ?</a:t>
            </a:r>
            <a:endParaRPr b="0" lang="fr-FR" sz="16339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9018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Freeform 7"/>
          <p:cNvSpPr/>
          <p:nvPr/>
        </p:nvSpPr>
        <p:spPr>
          <a:xfrm>
            <a:off x="8932680" y="639360"/>
            <a:ext cx="9105480" cy="8228880"/>
          </a:xfrm>
          <a:custGeom>
            <a:avLst/>
            <a:gdLst>
              <a:gd name="textAreaLeft" fmla="*/ 0 w 9105480"/>
              <a:gd name="textAreaRight" fmla="*/ 9106200 w 9105480"/>
              <a:gd name="textAreaTop" fmla="*/ 0 h 8228880"/>
              <a:gd name="textAreaBottom" fmla="*/ 8229600 h 8228880"/>
            </a:gdLst>
            <a:ahLst/>
            <a:rect l="textAreaLeft" t="textAreaTop" r="textAreaRight" b="textAreaBottom"/>
            <a:pathLst>
              <a:path w="9106058" h="8229600">
                <a:moveTo>
                  <a:pt x="0" y="0"/>
                </a:moveTo>
                <a:lnTo>
                  <a:pt x="9106058" y="0"/>
                </a:lnTo>
                <a:lnTo>
                  <a:pt x="91060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" name="AutoShape 3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AutoShape 4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5"/>
          <p:cNvSpPr/>
          <p:nvPr/>
        </p:nvSpPr>
        <p:spPr>
          <a:xfrm>
            <a:off x="167040" y="132120"/>
            <a:ext cx="692280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Comment ça se passe ?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6"/>
          <p:cNvSpPr/>
          <p:nvPr/>
        </p:nvSpPr>
        <p:spPr>
          <a:xfrm>
            <a:off x="-5979600" y="12757320"/>
            <a:ext cx="563508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Lucille PAULET → animatrice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AutoShape 7"/>
          <p:cNvSpPr/>
          <p:nvPr/>
        </p:nvSpPr>
        <p:spPr>
          <a:xfrm>
            <a:off x="1940040" y="5076720"/>
            <a:ext cx="14407560" cy="360"/>
          </a:xfrm>
          <a:prstGeom prst="line">
            <a:avLst/>
          </a:prstGeom>
          <a:ln w="133350">
            <a:solidFill>
              <a:srgbClr val="1d5437"/>
            </a:solidFill>
            <a:prstDash val="sysDot"/>
            <a:round/>
            <a:tailEnd len="sm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8"/>
          <p:cNvSpPr/>
          <p:nvPr/>
        </p:nvSpPr>
        <p:spPr>
          <a:xfrm>
            <a:off x="1872000" y="2982960"/>
            <a:ext cx="181836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60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Séance 1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TextBox 9"/>
          <p:cNvSpPr/>
          <p:nvPr/>
        </p:nvSpPr>
        <p:spPr>
          <a:xfrm>
            <a:off x="5976000" y="2982960"/>
            <a:ext cx="173412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60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Séance 2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" name="TextBox 10"/>
          <p:cNvSpPr/>
          <p:nvPr/>
        </p:nvSpPr>
        <p:spPr>
          <a:xfrm>
            <a:off x="10262880" y="2982960"/>
            <a:ext cx="183312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60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Séance 3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TextBox 11"/>
          <p:cNvSpPr/>
          <p:nvPr/>
        </p:nvSpPr>
        <p:spPr>
          <a:xfrm>
            <a:off x="14487840" y="2982960"/>
            <a:ext cx="1712160" cy="5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60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Passion One"/>
                <a:ea typeface="Passion One"/>
              </a:rPr>
              <a:t>Séance 4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TextBox 12"/>
          <p:cNvSpPr/>
          <p:nvPr/>
        </p:nvSpPr>
        <p:spPr>
          <a:xfrm>
            <a:off x="1428840" y="3599280"/>
            <a:ext cx="2575800" cy="42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Créer le tracé de la balade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🌍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ff0000"/>
                </a:solidFill>
                <a:uFillTx/>
                <a:latin typeface="Raleway Bold"/>
                <a:ea typeface="Raleway Bold"/>
              </a:rPr>
              <a:t>Date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C</a:t>
            </a:r>
            <a:r>
              <a:rPr b="0" i="1" lang="en-US" sz="23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réation de notre parcours pour aller enquêter et récolter des infos 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TextBox 13"/>
          <p:cNvSpPr/>
          <p:nvPr/>
        </p:nvSpPr>
        <p:spPr>
          <a:xfrm>
            <a:off x="5636880" y="3599280"/>
            <a:ext cx="2575800" cy="42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Balade et 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retours à chaud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🚶‍♀️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ff0000"/>
                </a:solidFill>
                <a:uFillTx/>
                <a:latin typeface="Raleway Bold"/>
                <a:ea typeface="Raleway Bold"/>
              </a:rPr>
              <a:t>Date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i="1" lang="en-US" sz="23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On mène notre enquête en petits groupes et on en parle en classe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" name="TextBox 14"/>
          <p:cNvSpPr/>
          <p:nvPr/>
        </p:nvSpPr>
        <p:spPr>
          <a:xfrm>
            <a:off x="9842040" y="3599280"/>
            <a:ext cx="2575800" cy="56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Création de la fresque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🖍️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ff0000"/>
                </a:solidFill>
                <a:uFillTx/>
                <a:latin typeface="Raleway Bold"/>
                <a:ea typeface="Raleway Bold"/>
              </a:rPr>
              <a:t>Date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i="1" lang="en-US" sz="23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A partir de ce qu’on a vu, entendu, ressenti, on créé la fresque.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i="1" lang="en-US" sz="23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On identifie des choses qui ne sont pas idéales (problématiques)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TextBox 15"/>
          <p:cNvSpPr/>
          <p:nvPr/>
        </p:nvSpPr>
        <p:spPr>
          <a:xfrm>
            <a:off x="14099400" y="3599280"/>
            <a:ext cx="2575800" cy="31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23a638"/>
                </a:solidFill>
                <a:uFillTx/>
                <a:latin typeface="Raleway Bold"/>
                <a:ea typeface="Raleway Bold"/>
              </a:rPr>
              <a:t>Baguette magique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lang="en-US" sz="23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🪄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1" lang="en-US" sz="2300" strike="noStrike" u="none">
                <a:solidFill>
                  <a:srgbClr val="ff0000"/>
                </a:solidFill>
                <a:uFillTx/>
                <a:latin typeface="Raleway Bold"/>
                <a:ea typeface="Raleway Bold"/>
              </a:rPr>
              <a:t>Date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ts val="2761"/>
              </a:lnSpc>
            </a:pPr>
            <a:r>
              <a:rPr b="0" i="1" lang="en-US" sz="2300" strike="noStrike" u="none">
                <a:solidFill>
                  <a:srgbClr val="000000"/>
                </a:solidFill>
                <a:uFillTx/>
                <a:latin typeface="Raleway Italics"/>
                <a:ea typeface="Raleway Italics"/>
              </a:rPr>
              <a:t>On imagine des solutions !</a:t>
            </a:r>
            <a:endParaRPr b="0" lang="fr-FR" sz="2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TextBox 16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2"/>
          <p:cNvSpPr/>
          <p:nvPr/>
        </p:nvSpPr>
        <p:spPr>
          <a:xfrm>
            <a:off x="12046320" y="7687080"/>
            <a:ext cx="5519880" cy="7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réalisé par des habitant.es de Grenoble dans le cadre du projet de recherche FRUGAL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2018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TextBox 4"/>
          <p:cNvSpPr/>
          <p:nvPr/>
        </p:nvSpPr>
        <p:spPr>
          <a:xfrm>
            <a:off x="167040" y="132120"/>
            <a:ext cx="7666200" cy="134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A quoi ressemble une fresque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AutoShape 5"/>
          <p:cNvSpPr/>
          <p:nvPr/>
        </p:nvSpPr>
        <p:spPr>
          <a:xfrm>
            <a:off x="75600" y="165600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AutoShape 6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" name="Freeform 7"/>
          <p:cNvSpPr/>
          <p:nvPr/>
        </p:nvSpPr>
        <p:spPr>
          <a:xfrm>
            <a:off x="583200" y="2660040"/>
            <a:ext cx="16983360" cy="4851720"/>
          </a:xfrm>
          <a:custGeom>
            <a:avLst/>
            <a:gdLst>
              <a:gd name="textAreaLeft" fmla="*/ 0 w 16983360"/>
              <a:gd name="textAreaRight" fmla="*/ 16984080 w 16983360"/>
              <a:gd name="textAreaTop" fmla="*/ 0 h 4851720"/>
              <a:gd name="textAreaBottom" fmla="*/ 4852440 h 4851720"/>
            </a:gdLst>
            <a:ahLst/>
            <a:rect l="textAreaLeft" t="textAreaTop" r="textAreaRight" b="textAreaBottom"/>
            <a:pathLst>
              <a:path w="16984048" h="4852548">
                <a:moveTo>
                  <a:pt x="0" y="0"/>
                </a:moveTo>
                <a:lnTo>
                  <a:pt x="16984048" y="0"/>
                </a:lnTo>
                <a:lnTo>
                  <a:pt x="16984048" y="4852548"/>
                </a:lnTo>
                <a:lnTo>
                  <a:pt x="0" y="48525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" name="Freeform 8"/>
          <p:cNvSpPr/>
          <p:nvPr/>
        </p:nvSpPr>
        <p:spPr>
          <a:xfrm>
            <a:off x="14433840" y="2936880"/>
            <a:ext cx="2993400" cy="938880"/>
          </a:xfrm>
          <a:custGeom>
            <a:avLst/>
            <a:gdLst>
              <a:gd name="textAreaLeft" fmla="*/ 0 w 2993400"/>
              <a:gd name="textAreaRight" fmla="*/ 2994120 w 2993400"/>
              <a:gd name="textAreaTop" fmla="*/ 0 h 938880"/>
              <a:gd name="textAreaBottom" fmla="*/ 939600 h 938880"/>
            </a:gdLst>
            <a:ahLst/>
            <a:rect l="textAreaLeft" t="textAreaTop" r="textAreaRight" b="textAreaBottom"/>
            <a:pathLst>
              <a:path w="2994248" h="939500">
                <a:moveTo>
                  <a:pt x="0" y="0"/>
                </a:moveTo>
                <a:lnTo>
                  <a:pt x="2994248" y="0"/>
                </a:lnTo>
                <a:lnTo>
                  <a:pt x="2994248" y="939500"/>
                </a:lnTo>
                <a:lnTo>
                  <a:pt x="0" y="939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TextBox 9"/>
          <p:cNvSpPr/>
          <p:nvPr/>
        </p:nvSpPr>
        <p:spPr>
          <a:xfrm>
            <a:off x="1747800" y="8461800"/>
            <a:ext cx="14697000" cy="8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59"/>
              </a:lnSpc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🔎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Des croquis, des photos, des extraits de conversations (verbatims), des ressentis, etc.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TextBox 10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Freeform 3"/>
          <p:cNvSpPr/>
          <p:nvPr/>
        </p:nvSpPr>
        <p:spPr>
          <a:xfrm>
            <a:off x="640440" y="3194640"/>
            <a:ext cx="16871400" cy="4851720"/>
          </a:xfrm>
          <a:custGeom>
            <a:avLst/>
            <a:gdLst>
              <a:gd name="textAreaLeft" fmla="*/ 0 w 16871400"/>
              <a:gd name="textAreaRight" fmla="*/ 16872120 w 16871400"/>
              <a:gd name="textAreaTop" fmla="*/ 0 h 4851720"/>
              <a:gd name="textAreaBottom" fmla="*/ 4852440 h 4851720"/>
            </a:gdLst>
            <a:ahLst/>
            <a:rect l="textAreaLeft" t="textAreaTop" r="textAreaRight" b="textAreaBottom"/>
            <a:pathLst>
              <a:path w="16872268" h="4852552">
                <a:moveTo>
                  <a:pt x="0" y="0"/>
                </a:moveTo>
                <a:lnTo>
                  <a:pt x="16872268" y="0"/>
                </a:lnTo>
                <a:lnTo>
                  <a:pt x="16872268" y="4852552"/>
                </a:lnTo>
                <a:lnTo>
                  <a:pt x="0" y="48525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AutoShape 4"/>
          <p:cNvSpPr/>
          <p:nvPr/>
        </p:nvSpPr>
        <p:spPr>
          <a:xfrm>
            <a:off x="0" y="1656000"/>
            <a:ext cx="1800000" cy="14400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AutoShape 5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TextBox 6"/>
          <p:cNvSpPr/>
          <p:nvPr/>
        </p:nvSpPr>
        <p:spPr>
          <a:xfrm>
            <a:off x="11991960" y="8223120"/>
            <a:ext cx="5519880" cy="7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réalisé par des habitant.es de Caen dans le cadre du projet de recherche FRUGAL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2018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TextBox 7"/>
          <p:cNvSpPr/>
          <p:nvPr/>
        </p:nvSpPr>
        <p:spPr>
          <a:xfrm>
            <a:off x="167040" y="132120"/>
            <a:ext cx="7666200" cy="134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A quoi ressemble une fresque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TextBox 8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AutoShape 3"/>
          <p:cNvSpPr/>
          <p:nvPr/>
        </p:nvSpPr>
        <p:spPr>
          <a:xfrm>
            <a:off x="-75960" y="1608120"/>
            <a:ext cx="1868760" cy="15228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Freeform 4"/>
          <p:cNvSpPr/>
          <p:nvPr/>
        </p:nvSpPr>
        <p:spPr>
          <a:xfrm>
            <a:off x="6204960" y="418320"/>
            <a:ext cx="12082320" cy="4175280"/>
          </a:xfrm>
          <a:custGeom>
            <a:avLst/>
            <a:gdLst>
              <a:gd name="textAreaLeft" fmla="*/ 0 w 12082320"/>
              <a:gd name="textAreaRight" fmla="*/ 12083040 w 12082320"/>
              <a:gd name="textAreaTop" fmla="*/ 0 h 4175280"/>
              <a:gd name="textAreaBottom" fmla="*/ 4176000 h 4175280"/>
            </a:gdLst>
            <a:ahLst/>
            <a:rect l="textAreaLeft" t="textAreaTop" r="textAreaRight" b="textAreaBottom"/>
            <a:pathLst>
              <a:path w="12082952" h="4175850">
                <a:moveTo>
                  <a:pt x="0" y="0"/>
                </a:moveTo>
                <a:lnTo>
                  <a:pt x="12082952" y="0"/>
                </a:lnTo>
                <a:lnTo>
                  <a:pt x="12082952" y="4175850"/>
                </a:lnTo>
                <a:lnTo>
                  <a:pt x="0" y="41758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Freeform 5"/>
          <p:cNvSpPr/>
          <p:nvPr/>
        </p:nvSpPr>
        <p:spPr>
          <a:xfrm>
            <a:off x="0" y="4873680"/>
            <a:ext cx="8574120" cy="5412600"/>
          </a:xfrm>
          <a:custGeom>
            <a:avLst/>
            <a:gdLst>
              <a:gd name="textAreaLeft" fmla="*/ 0 w 8574120"/>
              <a:gd name="textAreaRight" fmla="*/ 8574840 w 8574120"/>
              <a:gd name="textAreaTop" fmla="*/ 0 h 5412600"/>
              <a:gd name="textAreaBottom" fmla="*/ 5413320 h 5412600"/>
            </a:gdLst>
            <a:ahLst/>
            <a:rect l="textAreaLeft" t="textAreaTop" r="textAreaRight" b="textAreaBottom"/>
            <a:pathLst>
              <a:path w="8574848" h="5413392">
                <a:moveTo>
                  <a:pt x="0" y="0"/>
                </a:moveTo>
                <a:lnTo>
                  <a:pt x="8574848" y="0"/>
                </a:lnTo>
                <a:lnTo>
                  <a:pt x="8574848" y="5413392"/>
                </a:lnTo>
                <a:lnTo>
                  <a:pt x="0" y="54133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TextBox 6"/>
          <p:cNvSpPr/>
          <p:nvPr/>
        </p:nvSpPr>
        <p:spPr>
          <a:xfrm>
            <a:off x="11525760" y="6747120"/>
            <a:ext cx="5519880" cy="73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réalisé par des collégien.nes du collège Barbusse à Vaulx en Velin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2022-2023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TextBox 7"/>
          <p:cNvSpPr/>
          <p:nvPr/>
        </p:nvSpPr>
        <p:spPr>
          <a:xfrm>
            <a:off x="167040" y="132120"/>
            <a:ext cx="7666200" cy="134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A quoi ressemble 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une fresque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TextBox 8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utoShape 2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TextBox 3"/>
          <p:cNvSpPr/>
          <p:nvPr/>
        </p:nvSpPr>
        <p:spPr>
          <a:xfrm>
            <a:off x="167040" y="132120"/>
            <a:ext cx="6922800" cy="67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81"/>
              </a:lnSpc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Impact"/>
                <a:ea typeface="Impact"/>
              </a:rPr>
              <a:t>Alimentation ? 🤔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AutoShape 4"/>
          <p:cNvSpPr/>
          <p:nvPr/>
        </p:nvSpPr>
        <p:spPr>
          <a:xfrm>
            <a:off x="-75960" y="1155960"/>
            <a:ext cx="1868400" cy="152640"/>
          </a:xfrm>
          <a:prstGeom prst="line">
            <a:avLst/>
          </a:prstGeom>
          <a:ln cap="rnd" w="57150">
            <a:solidFill>
              <a:srgbClr val="fd813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TextBox 5"/>
          <p:cNvSpPr/>
          <p:nvPr/>
        </p:nvSpPr>
        <p:spPr>
          <a:xfrm>
            <a:off x="1075320" y="3707280"/>
            <a:ext cx="16136280" cy="24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9601"/>
              </a:lnSpc>
            </a:pPr>
            <a:r>
              <a:rPr b="0" lang="en-US" sz="8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Qu’est-ce que le mot </a:t>
            </a:r>
            <a:r>
              <a:rPr b="1" lang="en-US" sz="8000" strike="noStrike" u="none">
                <a:solidFill>
                  <a:srgbClr val="d6005d"/>
                </a:solidFill>
                <a:uFillTx/>
                <a:latin typeface="Raleway Bold"/>
                <a:ea typeface="Raleway Bold"/>
              </a:rPr>
              <a:t>alimentation</a:t>
            </a:r>
            <a:r>
              <a:rPr b="0" lang="en-US" sz="8000" strike="noStrike" u="none">
                <a:solidFill>
                  <a:srgbClr val="d6005d"/>
                </a:solidFill>
                <a:uFillTx/>
                <a:latin typeface="Raleway"/>
                <a:ea typeface="Raleway"/>
              </a:rPr>
              <a:t> </a:t>
            </a:r>
            <a:r>
              <a:rPr b="0" lang="en-US" sz="8000" strike="noStrike" u="none">
                <a:solidFill>
                  <a:srgbClr val="000000"/>
                </a:solidFill>
                <a:uFillTx/>
                <a:latin typeface="Raleway"/>
                <a:ea typeface="Raleway"/>
              </a:rPr>
              <a:t>vous évoque ?</a:t>
            </a:r>
            <a:endParaRPr b="0" lang="fr-FR" sz="8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TextBox 6"/>
          <p:cNvSpPr/>
          <p:nvPr/>
        </p:nvSpPr>
        <p:spPr>
          <a:xfrm>
            <a:off x="16770600" y="9680760"/>
            <a:ext cx="692280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99"/>
              </a:lnSpc>
            </a:pPr>
            <a:r>
              <a:rPr b="0" lang="en-US" sz="2500" strike="noStrike" u="none">
                <a:solidFill>
                  <a:srgbClr val="434343"/>
                </a:solidFill>
                <a:uFillTx/>
                <a:latin typeface="Raleway"/>
                <a:ea typeface="Raleway"/>
              </a:rPr>
              <a:t>Séance 1</a:t>
            </a:r>
            <a:endParaRPr b="0" lang="fr-FR" sz="2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/>
          <p:nvPr/>
        </p:nvSpPr>
        <p:spPr>
          <a:xfrm>
            <a:off x="12675960" y="9753480"/>
            <a:ext cx="5519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1919"/>
              </a:lnSpc>
            </a:pPr>
            <a:r>
              <a:rPr b="0" lang="en-US" sz="1600" strike="noStrike" u="none">
                <a:solidFill>
                  <a:srgbClr val="666666"/>
                </a:solidFill>
                <a:uFillTx/>
                <a:latin typeface="Raleway"/>
                <a:ea typeface="Raleway"/>
              </a:rPr>
              <a:t>Food Transect | Collège G.ROSSET | 2023</a:t>
            </a:r>
            <a:endParaRPr b="0" lang="fr-F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AutoShape 3"/>
          <p:cNvSpPr/>
          <p:nvPr/>
        </p:nvSpPr>
        <p:spPr>
          <a:xfrm>
            <a:off x="16102440" y="9633240"/>
            <a:ext cx="2252880" cy="56880"/>
          </a:xfrm>
          <a:prstGeom prst="line">
            <a:avLst/>
          </a:prstGeom>
          <a:ln cap="rnd" w="19050">
            <a:solidFill>
              <a:srgbClr val="909b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1880" bIns="118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4" name="Group 4"/>
          <p:cNvGrpSpPr/>
          <p:nvPr/>
        </p:nvGrpSpPr>
        <p:grpSpPr>
          <a:xfrm>
            <a:off x="0" y="0"/>
            <a:ext cx="18287280" cy="10286280"/>
            <a:chOff x="0" y="0"/>
            <a:chExt cx="18287280" cy="10286280"/>
          </a:xfrm>
        </p:grpSpPr>
        <p:sp>
          <p:nvSpPr>
            <p:cNvPr id="135" name="Freeform 5"/>
            <p:cNvSpPr/>
            <p:nvPr/>
          </p:nvSpPr>
          <p:spPr>
            <a:xfrm>
              <a:off x="0" y="0"/>
              <a:ext cx="18287280" cy="10286280"/>
            </a:xfrm>
            <a:custGeom>
              <a:avLst/>
              <a:gdLst>
                <a:gd name="textAreaLeft" fmla="*/ 0 w 18287280"/>
                <a:gd name="textAreaRight" fmla="*/ 18288000 w 18287280"/>
                <a:gd name="textAreaTop" fmla="*/ 0 h 10286280"/>
                <a:gd name="textAreaBottom" fmla="*/ 10287000 h 10286280"/>
              </a:gdLst>
              <a:ahLst/>
              <a:rect l="textAreaLeft" t="textAreaTop" r="textAreaRight" b="textAreaBottom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3a6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6" name="TextBox 6"/>
          <p:cNvSpPr/>
          <p:nvPr/>
        </p:nvSpPr>
        <p:spPr>
          <a:xfrm>
            <a:off x="2462760" y="1204200"/>
            <a:ext cx="11401920" cy="39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5840"/>
              </a:lnSpc>
            </a:pPr>
            <a:r>
              <a:rPr b="0" lang="en-US" sz="13200" strike="noStrike" u="none">
                <a:solidFill>
                  <a:srgbClr val="ffffff"/>
                </a:solidFill>
                <a:uFillTx/>
                <a:latin typeface="Impact"/>
                <a:ea typeface="Impact"/>
              </a:rPr>
              <a:t>SE REPÉRER :</a:t>
            </a:r>
            <a:endParaRPr b="0" lang="fr-FR" sz="1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ts val="15361"/>
              </a:lnSpc>
            </a:pPr>
            <a:r>
              <a:rPr b="0" lang="en-US" sz="12800" strike="noStrike" u="none">
                <a:solidFill>
                  <a:srgbClr val="1d5437"/>
                </a:solidFill>
                <a:uFillTx/>
                <a:latin typeface="Impact"/>
                <a:ea typeface="Impact"/>
              </a:rPr>
              <a:t>LES CARTES</a:t>
            </a:r>
            <a:endParaRPr b="0" lang="fr-FR" sz="1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TextBox 7"/>
          <p:cNvSpPr/>
          <p:nvPr/>
        </p:nvSpPr>
        <p:spPr>
          <a:xfrm>
            <a:off x="10164240" y="3555360"/>
            <a:ext cx="3700080" cy="152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999"/>
              </a:lnSpc>
            </a:pPr>
            <a:r>
              <a:rPr b="0" lang="en-US" sz="100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🌍🔎</a:t>
            </a:r>
            <a:endParaRPr b="0" lang="fr-FR" sz="10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LibreOffice/24.8.4.2$Windows_X86_64 LibreOffice_project/bb3cfa12c7b1bf994ecc5649a80400d06cd71002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DAGW6QhvuBA</dc:identifier>
  <dc:language>fr-FR</dc:language>
  <cp:lastModifiedBy/>
  <dcterms:modified xsi:type="dcterms:W3CDTF">2025-02-03T14:40:26Z</dcterms:modified>
  <cp:revision>3</cp:revision>
  <dc:subject/>
  <dc:title>FOODTRANSECT_Déroulé.pptx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