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media/image1.jpeg" ContentType="image/jpeg"/>
  <Override PartName="/ppt/media/image2.png" ContentType="image/png"/>
  <Override PartName="/ppt/media/image12.jpeg" ContentType="image/jpeg"/>
  <Override PartName="/ppt/media/image7.jpeg" ContentType="image/jpeg"/>
  <Override PartName="/ppt/media/image19.jpeg" ContentType="image/jpeg"/>
  <Override PartName="/ppt/media/image3.png" ContentType="image/png"/>
  <Override PartName="/ppt/media/image11.jpeg" ContentType="image/jpeg"/>
  <Override PartName="/ppt/media/image6.jpeg" ContentType="image/jpeg"/>
  <Override PartName="/ppt/media/image4.png" ContentType="image/png"/>
  <Override PartName="/ppt/media/image29.jpeg" ContentType="image/jpeg"/>
  <Override PartName="/ppt/media/image5.png" ContentType="image/png"/>
  <Override PartName="/ppt/media/image17.jpeg" ContentType="image/jpeg"/>
  <Override PartName="/ppt/media/image8.jpeg" ContentType="image/jpeg"/>
  <Override PartName="/ppt/media/image13.jpeg" ContentType="image/jpeg"/>
  <Override PartName="/ppt/media/image9.jpeg" ContentType="image/jpeg"/>
  <Override PartName="/ppt/media/image14.jpeg" ContentType="image/jpeg"/>
  <Override PartName="/ppt/media/image10.gif" ContentType="image/gif"/>
  <Override PartName="/ppt/media/image15.jpeg" ContentType="image/jpeg"/>
  <Override PartName="/ppt/media/image16.jpeg" ContentType="image/jpeg"/>
  <Override PartName="/ppt/media/image18.jpeg" ContentType="image/jpeg"/>
  <Override PartName="/ppt/media/image20.jpeg" ContentType="image/jpeg"/>
  <Override PartName="/ppt/media/image21.jpeg" ContentType="image/jpeg"/>
  <Override PartName="/ppt/media/image22.wmf" ContentType="image/x-wmf"/>
  <Override PartName="/ppt/media/image31.jpeg" ContentType="image/jpeg"/>
  <Override PartName="/ppt/media/image23.jpeg" ContentType="image/jpeg"/>
  <Override PartName="/ppt/media/image24.jpeg" ContentType="image/jpeg"/>
  <Override PartName="/ppt/media/image25.jpeg" ContentType="image/jpeg"/>
  <Override PartName="/ppt/media/image26.jpeg" ContentType="image/jpeg"/>
  <Override PartName="/ppt/media/image27.jpeg" ContentType="image/jpeg"/>
  <Override PartName="/ppt/media/image28.jpeg" ContentType="image/jpeg"/>
  <Override PartName="/ppt/media/image30.jpeg" ContentType="image/jpeg"/>
  <Override PartName="/ppt/media/image32.jpeg" ContentType="image/jpe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2C991ED-00B4-4519-829E-08D4BBA051D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3C2FE9E-56E0-4DDB-828A-82DC93318E1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C31A23F-468B-4BFD-A182-207187D65BD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27E48A6-CD86-4CB9-8C67-884D414741AE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7B48439-4EA2-4AF4-BB63-DCDB29393A3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D3E2702B-4E42-40D8-ABB8-2755D41A7F2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0355AE1-B377-4217-9185-B76B1EC485D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79E5B22-BB58-4E1A-8683-0A193ADF35A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273F87C-2172-4D63-B91C-A645C5F0A69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BB41B38-6829-49E3-A744-D8DB40B269C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8D872A2-5C5E-4E73-A968-7813339374E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F135F25-DD73-48F2-9A68-AF45F6DBD47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8FE15B0-51B2-46DF-A0AD-97085FB1B27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892BD2A-F922-4DC0-8361-48500D8982B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AF1B678-4B23-471C-8234-F14F5ED175C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E1B34E6-565D-40C9-B419-7FC59440CC56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79AF2AB-E8F2-49F0-A120-8F2676B4AE38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A9AACFD-190F-47AF-8610-B7274C1D58F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72631CB-1DBC-42AF-9F8C-B36B357A1E6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D8C3954-2E86-4564-A5EA-F4C29287938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fr-F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6AF2D2E-9573-477F-B791-4E174F605F5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0E8F70A-7980-4F86-9A88-CBD3F6B1B65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47DF063-DE19-409F-9198-F549EA6987F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2EE7C7A-3912-4D88-8778-36C40C384F5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fr-FR" sz="4400" spc="-1" strike="noStrike">
                <a:solidFill>
                  <a:schemeClr val="dk1"/>
                </a:solidFill>
                <a:latin typeface="Calibri"/>
              </a:rPr>
              <a:t>Modifiez le style du titre</a:t>
            </a:r>
            <a:endParaRPr b="0" lang="fr-FR" sz="4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&lt;date/heure&gt;</a:t>
            </a:r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&lt;pied de page&gt;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4B14E10C-25F8-4F85-831C-312D68A1FA43}" type="slidenum">
              <a: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&lt;numéro&gt;</a:t>
            </a:fld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solidFill>
                  <a:schemeClr val="dk1"/>
                </a:solidFill>
                <a:latin typeface="Calibri"/>
              </a:rPr>
              <a:t>Cliquez pour éditer le format du plan de texte</a:t>
            </a: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400" spc="-1" strike="noStrike">
                <a:solidFill>
                  <a:schemeClr val="dk1"/>
                </a:solidFill>
                <a:latin typeface="Calibri"/>
              </a:rPr>
              <a:t>Second niveau de plan</a:t>
            </a:r>
            <a:endParaRPr b="0" lang="fr-FR" sz="2400" spc="-1" strike="noStrike">
              <a:solidFill>
                <a:schemeClr val="dk1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chemeClr val="dk1"/>
                </a:solidFill>
                <a:latin typeface="Calibri"/>
              </a:rPr>
              <a:t>Troisième niveau de plan</a:t>
            </a:r>
            <a:endParaRPr b="0" lang="fr-FR" sz="2000" spc="-1" strike="noStrike">
              <a:solidFill>
                <a:schemeClr val="dk1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solidFill>
                  <a:schemeClr val="dk1"/>
                </a:solidFill>
                <a:latin typeface="Calibri"/>
              </a:rPr>
              <a:t>Quatrième niveau de plan</a:t>
            </a:r>
            <a:endParaRPr b="0" lang="fr-FR" sz="2000" spc="-1" strike="noStrike">
              <a:solidFill>
                <a:schemeClr val="dk1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chemeClr val="dk1"/>
                </a:solidFill>
                <a:latin typeface="Calibri"/>
              </a:rPr>
              <a:t>Cinquième niveau de plan</a:t>
            </a:r>
            <a:endParaRPr b="0" lang="fr-FR" sz="2000" spc="-1" strike="noStrike">
              <a:solidFill>
                <a:schemeClr val="dk1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chemeClr val="dk1"/>
                </a:solidFill>
                <a:latin typeface="Calibri"/>
              </a:rPr>
              <a:t>Sixième niveau de plan</a:t>
            </a:r>
            <a:endParaRPr b="0" lang="fr-FR" sz="2000" spc="-1" strike="noStrike">
              <a:solidFill>
                <a:schemeClr val="dk1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chemeClr val="dk1"/>
                </a:solidFill>
                <a:latin typeface="Calibri"/>
              </a:rPr>
              <a:t>Septième niveau de plan</a:t>
            </a:r>
            <a:endParaRPr b="0" lang="fr-FR" sz="2000" spc="-1" strike="noStrike">
              <a:solidFill>
                <a:schemeClr val="dk1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&lt;date/heure&gt;</a:t>
            </a:r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fr-F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fr-FR" sz="1400" spc="-1" strike="noStrike">
                <a:solidFill>
                  <a:srgbClr val="000000"/>
                </a:solidFill>
                <a:latin typeface="Times New Roman"/>
              </a:rPr>
              <a:t>&lt;pied de page&gt;</a:t>
            </a:r>
            <a:endParaRPr b="0" lang="fr-F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7648236-526D-4ED4-B5AF-68C2FA3ED7D6}" type="slidenum">
              <a:rPr b="0" lang="fr-FR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&lt;numéro&gt;</a:t>
            </a:fld>
            <a:endParaRPr b="0" lang="fr-FR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Cliquez pour éditer le format du texte-titre</a:t>
            </a:r>
            <a:endParaRPr b="0" lang="fr-FR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solidFill>
                  <a:schemeClr val="dk1"/>
                </a:solidFill>
                <a:latin typeface="Calibri"/>
              </a:rPr>
              <a:t>Cliquez pour éditer le format du plan de texte</a:t>
            </a:r>
            <a:endParaRPr b="0" lang="fr-FR" sz="3200" spc="-1" strike="noStrike">
              <a:solidFill>
                <a:schemeClr val="dk1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400" spc="-1" strike="noStrike">
                <a:solidFill>
                  <a:schemeClr val="dk1"/>
                </a:solidFill>
                <a:latin typeface="Calibri"/>
              </a:rPr>
              <a:t>Second niveau de plan</a:t>
            </a:r>
            <a:endParaRPr b="0" lang="fr-FR" sz="2400" spc="-1" strike="noStrike">
              <a:solidFill>
                <a:schemeClr val="dk1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chemeClr val="dk1"/>
                </a:solidFill>
                <a:latin typeface="Calibri"/>
              </a:rPr>
              <a:t>Troisième niveau de plan</a:t>
            </a:r>
            <a:endParaRPr b="0" lang="fr-FR" sz="2000" spc="-1" strike="noStrike">
              <a:solidFill>
                <a:schemeClr val="dk1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solidFill>
                  <a:schemeClr val="dk1"/>
                </a:solidFill>
                <a:latin typeface="Calibri"/>
              </a:rPr>
              <a:t>Quatrième niveau de plan</a:t>
            </a:r>
            <a:endParaRPr b="0" lang="fr-FR" sz="2000" spc="-1" strike="noStrike">
              <a:solidFill>
                <a:schemeClr val="dk1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chemeClr val="dk1"/>
                </a:solidFill>
                <a:latin typeface="Calibri"/>
              </a:rPr>
              <a:t>Cinquième niveau de plan</a:t>
            </a:r>
            <a:endParaRPr b="0" lang="fr-FR" sz="2000" spc="-1" strike="noStrike">
              <a:solidFill>
                <a:schemeClr val="dk1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chemeClr val="dk1"/>
                </a:solidFill>
                <a:latin typeface="Calibri"/>
              </a:rPr>
              <a:t>Sixième niveau de plan</a:t>
            </a:r>
            <a:endParaRPr b="0" lang="fr-FR" sz="2000" spc="-1" strike="noStrike">
              <a:solidFill>
                <a:schemeClr val="dk1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chemeClr val="dk1"/>
                </a:solidFill>
                <a:latin typeface="Calibri"/>
              </a:rPr>
              <a:t>Septième niveau de plan</a:t>
            </a:r>
            <a:endParaRPr b="0" lang="fr-FR" sz="2000" spc="-1" strike="noStrike">
              <a:solidFill>
                <a:schemeClr val="dk1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6.jpeg"/><Relationship Id="rId3" Type="http://schemas.openxmlformats.org/officeDocument/2006/relationships/image" Target="../media/image7.jpeg"/><Relationship Id="rId4" Type="http://schemas.openxmlformats.org/officeDocument/2006/relationships/image" Target="../media/image8.jpeg"/><Relationship Id="rId5" Type="http://schemas.openxmlformats.org/officeDocument/2006/relationships/image" Target="../media/image9.jpeg"/><Relationship Id="rId6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0.gif"/><Relationship Id="rId2" Type="http://schemas.openxmlformats.org/officeDocument/2006/relationships/image" Target="../media/image11.jpeg"/><Relationship Id="rId3" Type="http://schemas.openxmlformats.org/officeDocument/2006/relationships/image" Target="../media/image12.jpeg"/><Relationship Id="rId4" Type="http://schemas.openxmlformats.org/officeDocument/2006/relationships/image" Target="../media/image13.jpeg"/><Relationship Id="rId5" Type="http://schemas.openxmlformats.org/officeDocument/2006/relationships/image" Target="../media/image14.jpeg"/><Relationship Id="rId6" Type="http://schemas.openxmlformats.org/officeDocument/2006/relationships/image" Target="../media/image15.jpeg"/><Relationship Id="rId7" Type="http://schemas.openxmlformats.org/officeDocument/2006/relationships/image" Target="../media/image16.jpeg"/><Relationship Id="rId8" Type="http://schemas.openxmlformats.org/officeDocument/2006/relationships/image" Target="../media/image17.jpeg"/><Relationship Id="rId9" Type="http://schemas.openxmlformats.org/officeDocument/2006/relationships/image" Target="../media/image18.jpeg"/><Relationship Id="rId10" Type="http://schemas.openxmlformats.org/officeDocument/2006/relationships/image" Target="../media/image19.jpeg"/><Relationship Id="rId11" Type="http://schemas.openxmlformats.org/officeDocument/2006/relationships/image" Target="../media/image20.jpeg"/><Relationship Id="rId12" Type="http://schemas.openxmlformats.org/officeDocument/2006/relationships/image" Target="../media/image21.jpeg"/><Relationship Id="rId13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2.wmf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6.jpeg"/><Relationship Id="rId3" Type="http://schemas.openxmlformats.org/officeDocument/2006/relationships/image" Target="../media/image7.jpeg"/><Relationship Id="rId4" Type="http://schemas.openxmlformats.org/officeDocument/2006/relationships/image" Target="../media/image8.jpeg"/><Relationship Id="rId5" Type="http://schemas.openxmlformats.org/officeDocument/2006/relationships/image" Target="../media/image9.jpeg"/><Relationship Id="rId6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3.jpeg"/><Relationship Id="rId2" Type="http://schemas.openxmlformats.org/officeDocument/2006/relationships/image" Target="../media/image24.jpeg"/><Relationship Id="rId3" Type="http://schemas.openxmlformats.org/officeDocument/2006/relationships/image" Target="../media/image1.jpeg"/><Relationship Id="rId4" Type="http://schemas.openxmlformats.org/officeDocument/2006/relationships/image" Target="../media/image7.jpeg"/><Relationship Id="rId5" Type="http://schemas.openxmlformats.org/officeDocument/2006/relationships/image" Target="../media/image25.jpeg"/><Relationship Id="rId6" Type="http://schemas.openxmlformats.org/officeDocument/2006/relationships/image" Target="../media/image26.jpeg"/><Relationship Id="rId7" Type="http://schemas.openxmlformats.org/officeDocument/2006/relationships/image" Target="../media/image27.jpeg"/><Relationship Id="rId8" Type="http://schemas.openxmlformats.org/officeDocument/2006/relationships/image" Target="../media/image27.jpeg"/><Relationship Id="rId9" Type="http://schemas.openxmlformats.org/officeDocument/2006/relationships/image" Target="../media/image28.jpeg"/><Relationship Id="rId10" Type="http://schemas.openxmlformats.org/officeDocument/2006/relationships/image" Target="../media/image29.jpeg"/><Relationship Id="rId11" Type="http://schemas.openxmlformats.org/officeDocument/2006/relationships/image" Target="../media/image30.jpeg"/><Relationship Id="rId12" Type="http://schemas.openxmlformats.org/officeDocument/2006/relationships/image" Target="../media/image31.jpeg"/><Relationship Id="rId13" Type="http://schemas.openxmlformats.org/officeDocument/2006/relationships/image" Target="../media/image31.jpeg"/><Relationship Id="rId14" Type="http://schemas.openxmlformats.org/officeDocument/2006/relationships/image" Target="../media/image32.jpeg"/><Relationship Id="rId15" Type="http://schemas.openxmlformats.org/officeDocument/2006/relationships/image" Target="../media/image32.jpeg"/><Relationship Id="rId16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1" lang="fr-FR" sz="4800" spc="-1" strike="noStrike">
                <a:solidFill>
                  <a:schemeClr val="dk1"/>
                </a:solidFill>
                <a:latin typeface="Calibri"/>
              </a:rPr>
              <a:t>FOOD AND DRINKS</a:t>
            </a:r>
            <a:endParaRPr b="0" lang="fr-FR" sz="4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440" cy="1752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algn="ctr" defTabSz="914400">
              <a:lnSpc>
                <a:spcPct val="100000"/>
              </a:lnSpc>
              <a:spcBef>
                <a:spcPts val="720"/>
              </a:spcBef>
              <a:buNone/>
              <a:tabLst>
                <a:tab algn="l" pos="0"/>
              </a:tabLst>
            </a:pPr>
            <a:r>
              <a:rPr b="1" lang="fr-FR" sz="36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What do you like?</a:t>
            </a:r>
            <a:endParaRPr b="0" lang="fr-FR" sz="3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4" name="Image 3" descr=""/>
          <p:cNvPicPr/>
          <p:nvPr/>
        </p:nvPicPr>
        <p:blipFill>
          <a:blip r:embed="rId1"/>
          <a:stretch/>
        </p:blipFill>
        <p:spPr>
          <a:xfrm>
            <a:off x="805680" y="3124080"/>
            <a:ext cx="952560" cy="702360"/>
          </a:xfrm>
          <a:prstGeom prst="rect">
            <a:avLst/>
          </a:prstGeom>
          <a:ln w="0">
            <a:noFill/>
          </a:ln>
        </p:spPr>
      </p:pic>
      <p:pic>
        <p:nvPicPr>
          <p:cNvPr id="85" name="Image 4" descr=""/>
          <p:cNvPicPr/>
          <p:nvPr/>
        </p:nvPicPr>
        <p:blipFill>
          <a:blip r:embed="rId2"/>
          <a:stretch/>
        </p:blipFill>
        <p:spPr>
          <a:xfrm>
            <a:off x="7467480" y="2971800"/>
            <a:ext cx="1180440" cy="870120"/>
          </a:xfrm>
          <a:prstGeom prst="rect">
            <a:avLst/>
          </a:prstGeom>
          <a:ln w="0">
            <a:noFill/>
          </a:ln>
        </p:spPr>
      </p:pic>
      <p:sp>
        <p:nvSpPr>
          <p:cNvPr id="86" name=""/>
          <p:cNvSpPr txBox="1"/>
          <p:nvPr/>
        </p:nvSpPr>
        <p:spPr>
          <a:xfrm>
            <a:off x="7161840" y="1309320"/>
            <a:ext cx="1982160" cy="34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fr-FR" sz="1800" spc="-1" strike="noStrike">
                <a:solidFill>
                  <a:srgbClr val="000000"/>
                </a:solidFill>
                <a:latin typeface="Arial"/>
              </a:rPr>
              <a:t>  </a:t>
            </a:r>
            <a:r>
              <a:rPr b="0" lang="fr-FR" sz="1800" spc="-1" strike="noStrike">
                <a:solidFill>
                  <a:srgbClr val="000000"/>
                </a:solidFill>
                <a:latin typeface="Arial"/>
              </a:rPr>
              <a:t>Anaïs Luthereau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7" name="" descr=""/>
          <p:cNvPicPr/>
          <p:nvPr/>
        </p:nvPicPr>
        <p:blipFill>
          <a:blip r:embed="rId3"/>
          <a:stretch/>
        </p:blipFill>
        <p:spPr>
          <a:xfrm>
            <a:off x="7308000" y="-180000"/>
            <a:ext cx="1764000" cy="1764000"/>
          </a:xfrm>
          <a:prstGeom prst="rect">
            <a:avLst/>
          </a:prstGeom>
          <a:ln w="0">
            <a:noFill/>
          </a:ln>
        </p:spPr>
      </p:pic>
      <p:pic>
        <p:nvPicPr>
          <p:cNvPr id="88" name="" descr=""/>
          <p:cNvPicPr/>
          <p:nvPr/>
        </p:nvPicPr>
        <p:blipFill>
          <a:blip r:embed="rId4"/>
          <a:stretch/>
        </p:blipFill>
        <p:spPr>
          <a:xfrm>
            <a:off x="7701120" y="6192000"/>
            <a:ext cx="1226880" cy="428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5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ZoneTexte 1"/>
          <p:cNvSpPr/>
          <p:nvPr/>
        </p:nvSpPr>
        <p:spPr>
          <a:xfrm>
            <a:off x="762120" y="889560"/>
            <a:ext cx="7009920" cy="394560"/>
          </a:xfrm>
          <a:prstGeom prst="rect">
            <a:avLst/>
          </a:prstGeom>
          <a:gradFill rotWithShape="0">
            <a:gsLst>
              <a:gs pos="0">
                <a:srgbClr val="bcbcbc"/>
              </a:gs>
              <a:gs pos="35000">
                <a:srgbClr val="d0d0d0"/>
              </a:gs>
              <a:gs pos="100000">
                <a:srgbClr val="ededed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fr-FR" sz="2000" spc="-1" strike="noStrike">
                <a:solidFill>
                  <a:schemeClr val="dk1"/>
                </a:solidFill>
                <a:latin typeface="Calibri"/>
              </a:rPr>
              <a:t>Pour décrire un aliment, je peux utiliser des adjectifs tels que: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ZoneTexte 2"/>
          <p:cNvSpPr/>
          <p:nvPr/>
        </p:nvSpPr>
        <p:spPr>
          <a:xfrm>
            <a:off x="1049400" y="1447920"/>
            <a:ext cx="6552720" cy="146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50000"/>
              </a:lnSpc>
            </a:pPr>
            <a:r>
              <a:rPr b="0" lang="fr-FR" sz="2000" spc="-1" strike="noStrike">
                <a:solidFill>
                  <a:schemeClr val="dk1"/>
                </a:solidFill>
                <a:latin typeface="Calibri"/>
              </a:rPr>
              <a:t>yummy   /   yucky  /  not very good   /   delicious  /disgusting  /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50000"/>
              </a:lnSpc>
            </a:pPr>
            <a:r>
              <a:rPr b="0" lang="fr-FR" sz="2000" spc="-1" strike="noStrike">
                <a:solidFill>
                  <a:schemeClr val="dk1"/>
                </a:solidFill>
                <a:latin typeface="Calibri"/>
              </a:rPr>
              <a:t> </a:t>
            </a:r>
            <a:r>
              <a:rPr b="0" lang="fr-FR" sz="2000" spc="-1" strike="noStrike">
                <a:solidFill>
                  <a:schemeClr val="dk1"/>
                </a:solidFill>
                <a:latin typeface="Calibri"/>
              </a:rPr>
              <a:t>lovely  / nice  /  good  /   horrible   /   awful  / tasty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1" name="Picture 2" descr=""/>
          <p:cNvPicPr/>
          <p:nvPr/>
        </p:nvPicPr>
        <p:blipFill>
          <a:blip r:embed="rId1"/>
          <a:stretch/>
        </p:blipFill>
        <p:spPr>
          <a:xfrm>
            <a:off x="533520" y="2881440"/>
            <a:ext cx="1428480" cy="1095120"/>
          </a:xfrm>
          <a:prstGeom prst="rect">
            <a:avLst/>
          </a:prstGeom>
          <a:ln w="0">
            <a:noFill/>
          </a:ln>
        </p:spPr>
      </p:pic>
      <p:pic>
        <p:nvPicPr>
          <p:cNvPr id="92" name="Picture 3" descr=""/>
          <p:cNvPicPr/>
          <p:nvPr/>
        </p:nvPicPr>
        <p:blipFill>
          <a:blip r:embed="rId2"/>
          <a:stretch/>
        </p:blipFill>
        <p:spPr>
          <a:xfrm>
            <a:off x="647640" y="4419720"/>
            <a:ext cx="1199880" cy="1199880"/>
          </a:xfrm>
          <a:prstGeom prst="rect">
            <a:avLst/>
          </a:prstGeom>
          <a:ln w="0">
            <a:noFill/>
          </a:ln>
        </p:spPr>
      </p:pic>
      <p:sp>
        <p:nvSpPr>
          <p:cNvPr id="93" name="Rectangle 3"/>
          <p:cNvSpPr/>
          <p:nvPr/>
        </p:nvSpPr>
        <p:spPr>
          <a:xfrm>
            <a:off x="6388560" y="3184560"/>
            <a:ext cx="86976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yummy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Rectangle 4"/>
          <p:cNvSpPr/>
          <p:nvPr/>
        </p:nvSpPr>
        <p:spPr>
          <a:xfrm>
            <a:off x="3529080" y="4821480"/>
            <a:ext cx="70848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yucky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Rectangle 5"/>
          <p:cNvSpPr/>
          <p:nvPr/>
        </p:nvSpPr>
        <p:spPr>
          <a:xfrm>
            <a:off x="1971360" y="4856760"/>
            <a:ext cx="15206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not very good 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Rectangle 6"/>
          <p:cNvSpPr/>
          <p:nvPr/>
        </p:nvSpPr>
        <p:spPr>
          <a:xfrm>
            <a:off x="5319720" y="3200400"/>
            <a:ext cx="9979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delicious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Rectangle 7"/>
          <p:cNvSpPr/>
          <p:nvPr/>
        </p:nvSpPr>
        <p:spPr>
          <a:xfrm>
            <a:off x="4368960" y="4821480"/>
            <a:ext cx="11671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disgusting 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Rectangle 8"/>
          <p:cNvSpPr/>
          <p:nvPr/>
        </p:nvSpPr>
        <p:spPr>
          <a:xfrm>
            <a:off x="3739680" y="3200760"/>
            <a:ext cx="7740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lovely 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Rectangle 9"/>
          <p:cNvSpPr/>
          <p:nvPr/>
        </p:nvSpPr>
        <p:spPr>
          <a:xfrm>
            <a:off x="2284920" y="3200400"/>
            <a:ext cx="56376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nice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Rectangle 10"/>
          <p:cNvSpPr/>
          <p:nvPr/>
        </p:nvSpPr>
        <p:spPr>
          <a:xfrm>
            <a:off x="2990880" y="3233880"/>
            <a:ext cx="64908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good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Rectangle 11"/>
          <p:cNvSpPr/>
          <p:nvPr/>
        </p:nvSpPr>
        <p:spPr>
          <a:xfrm>
            <a:off x="5644800" y="4821480"/>
            <a:ext cx="9187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horrible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Rectangle 12"/>
          <p:cNvSpPr/>
          <p:nvPr/>
        </p:nvSpPr>
        <p:spPr>
          <a:xfrm>
            <a:off x="6706800" y="4820040"/>
            <a:ext cx="6962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awful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Rectangle 13"/>
          <p:cNvSpPr/>
          <p:nvPr/>
        </p:nvSpPr>
        <p:spPr>
          <a:xfrm>
            <a:off x="4524120" y="3175200"/>
            <a:ext cx="630720" cy="50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50000"/>
              </a:lnSpc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tasty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Rectangle 14"/>
          <p:cNvSpPr/>
          <p:nvPr/>
        </p:nvSpPr>
        <p:spPr>
          <a:xfrm>
            <a:off x="285840" y="5867280"/>
            <a:ext cx="8629200" cy="394560"/>
          </a:xfrm>
          <a:prstGeom prst="rect">
            <a:avLst/>
          </a:prstGeom>
          <a:gradFill rotWithShape="0">
            <a:gsLst>
              <a:gs pos="0">
                <a:srgbClr val="ffa7a4"/>
              </a:gs>
              <a:gs pos="35000">
                <a:srgbClr val="ffc1be"/>
              </a:gs>
              <a:gs pos="100000">
                <a:srgbClr val="ffe5e5"/>
              </a:gs>
            </a:gsLst>
            <a:lin ang="16200000"/>
          </a:gradFill>
          <a:ln>
            <a:solidFill>
              <a:srgbClr val="be4b48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n-US" sz="2000" spc="-1" strike="noStrike">
                <a:solidFill>
                  <a:schemeClr val="dk1"/>
                </a:solidFill>
                <a:latin typeface="Calibri"/>
              </a:rPr>
              <a:t>I like chicken because it is…             /            I don't like peas because they are… 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2" dur="indefinite" restart="never" nodeType="tmRoot">
          <p:childTnLst>
            <p:seq>
              <p:cTn id="23" dur="indefinite" nodeType="mainSeq">
                <p:childTnLst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ZoneTexte 1"/>
          <p:cNvSpPr/>
          <p:nvPr/>
        </p:nvSpPr>
        <p:spPr>
          <a:xfrm>
            <a:off x="914400" y="838080"/>
            <a:ext cx="7467120" cy="943560"/>
          </a:xfrm>
          <a:prstGeom prst="rect">
            <a:avLst/>
          </a:prstGeom>
          <a:gradFill rotWithShape="0">
            <a:gsLst>
              <a:gs pos="0">
                <a:srgbClr val="bcbcbc"/>
              </a:gs>
              <a:gs pos="35000">
                <a:srgbClr val="d0d0d0"/>
              </a:gs>
              <a:gs pos="100000">
                <a:srgbClr val="ededed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fr-FR" sz="2800" spc="-1" strike="noStrike">
                <a:solidFill>
                  <a:schemeClr val="dk1"/>
                </a:solidFill>
                <a:latin typeface="Calibri"/>
              </a:rPr>
              <a:t>Pour interroger quelqu’un sur ses goûts tu peux lui demander:</a:t>
            </a: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ZoneTexte 2"/>
          <p:cNvSpPr/>
          <p:nvPr/>
        </p:nvSpPr>
        <p:spPr>
          <a:xfrm>
            <a:off x="990720" y="2763720"/>
            <a:ext cx="2361960" cy="363960"/>
          </a:xfrm>
          <a:prstGeom prst="rect">
            <a:avLst/>
          </a:prstGeom>
          <a:gradFill rotWithShape="0">
            <a:gsLst>
              <a:gs pos="0">
                <a:srgbClr val="ffa7a4"/>
              </a:gs>
              <a:gs pos="35000">
                <a:srgbClr val="ffc1be"/>
              </a:gs>
              <a:gs pos="100000">
                <a:srgbClr val="ffe5e5"/>
              </a:gs>
            </a:gsLst>
            <a:lin ang="16200000"/>
          </a:gradFill>
          <a:ln>
            <a:solidFill>
              <a:srgbClr val="be4b48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rIns="90000" tIns="45000" bIns="45000" anchor="t">
            <a:spAutoFit/>
          </a:bodyPr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Do you like (chips)? 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ZoneTexte 3"/>
          <p:cNvSpPr/>
          <p:nvPr/>
        </p:nvSpPr>
        <p:spPr>
          <a:xfrm>
            <a:off x="3863520" y="2394360"/>
            <a:ext cx="1066320" cy="363960"/>
          </a:xfrm>
          <a:prstGeom prst="rect">
            <a:avLst/>
          </a:prstGeom>
          <a:gradFill rotWithShape="0">
            <a:gsLst>
              <a:gs pos="0">
                <a:srgbClr val="c8b3e9"/>
              </a:gs>
              <a:gs pos="35000">
                <a:srgbClr val="d9caee"/>
              </a:gs>
              <a:gs pos="100000">
                <a:srgbClr val="f1eaf8"/>
              </a:gs>
            </a:gsLst>
            <a:lin ang="16200000"/>
          </a:gradFill>
          <a:ln>
            <a:solidFill>
              <a:srgbClr val="7d5fa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Yes, I do.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ZoneTexte 4"/>
          <p:cNvSpPr/>
          <p:nvPr/>
        </p:nvSpPr>
        <p:spPr>
          <a:xfrm>
            <a:off x="3809880" y="3124080"/>
            <a:ext cx="1371240" cy="36396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No, I don’t.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ZoneTexte 5"/>
          <p:cNvSpPr/>
          <p:nvPr/>
        </p:nvSpPr>
        <p:spPr>
          <a:xfrm>
            <a:off x="914400" y="4648320"/>
            <a:ext cx="2361960" cy="363960"/>
          </a:xfrm>
          <a:prstGeom prst="rect">
            <a:avLst/>
          </a:prstGeom>
          <a:gradFill rotWithShape="0">
            <a:gsLst>
              <a:gs pos="0">
                <a:srgbClr val="ffa7a4"/>
              </a:gs>
              <a:gs pos="35000">
                <a:srgbClr val="ffc1be"/>
              </a:gs>
              <a:gs pos="100000">
                <a:srgbClr val="ffe5e5"/>
              </a:gs>
            </a:gsLst>
            <a:lin ang="16200000"/>
          </a:gradFill>
          <a:ln>
            <a:solidFill>
              <a:srgbClr val="be4b48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rIns="90000" tIns="45000" bIns="45000" anchor="t">
            <a:spAutoFit/>
          </a:bodyPr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What do you like?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ZoneTexte 6"/>
          <p:cNvSpPr/>
          <p:nvPr/>
        </p:nvSpPr>
        <p:spPr>
          <a:xfrm>
            <a:off x="3962520" y="4658040"/>
            <a:ext cx="4800240" cy="36396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I </a:t>
            </a:r>
            <a:r>
              <a:rPr b="1" lang="fr-FR" sz="1800" spc="-1" strike="noStrike">
                <a:solidFill>
                  <a:schemeClr val="dk1"/>
                </a:solidFill>
                <a:latin typeface="Calibri"/>
              </a:rPr>
              <a:t>like</a:t>
            </a: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 (chips and chicken) but I </a:t>
            </a:r>
            <a:r>
              <a:rPr b="1" lang="fr-FR" sz="1800" spc="-1" strike="noStrike">
                <a:solidFill>
                  <a:schemeClr val="dk1"/>
                </a:solidFill>
                <a:latin typeface="Calibri"/>
              </a:rPr>
              <a:t>don’t like </a:t>
            </a: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cabbage.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ZoneTexte 7"/>
          <p:cNvSpPr/>
          <p:nvPr/>
        </p:nvSpPr>
        <p:spPr>
          <a:xfrm>
            <a:off x="3962520" y="5410080"/>
            <a:ext cx="4800240" cy="363960"/>
          </a:xfrm>
          <a:prstGeom prst="rect">
            <a:avLst/>
          </a:prstGeom>
          <a:gradFill rotWithShape="0">
            <a:gsLst>
              <a:gs pos="0">
                <a:srgbClr val="ffd2bc"/>
              </a:gs>
              <a:gs pos="35000">
                <a:srgbClr val="ffded0"/>
              </a:gs>
              <a:gs pos="100000">
                <a:srgbClr val="fff1e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I </a:t>
            </a:r>
            <a:r>
              <a:rPr b="1" lang="fr-FR" sz="1800" spc="-1" strike="noStrike">
                <a:solidFill>
                  <a:schemeClr val="dk1"/>
                </a:solidFill>
                <a:latin typeface="Calibri"/>
              </a:rPr>
              <a:t>love</a:t>
            </a: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 (cakes and coke) but I </a:t>
            </a:r>
            <a:r>
              <a:rPr b="1" lang="fr-FR" sz="1800" spc="-1" strike="noStrike">
                <a:solidFill>
                  <a:schemeClr val="dk1"/>
                </a:solidFill>
                <a:latin typeface="Calibri"/>
              </a:rPr>
              <a:t>hate</a:t>
            </a: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 beer.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2" name="Image 8" descr=""/>
          <p:cNvPicPr/>
          <p:nvPr/>
        </p:nvPicPr>
        <p:blipFill>
          <a:blip r:embed="rId1"/>
          <a:stretch/>
        </p:blipFill>
        <p:spPr>
          <a:xfrm>
            <a:off x="4127040" y="4114800"/>
            <a:ext cx="539280" cy="397440"/>
          </a:xfrm>
          <a:prstGeom prst="rect">
            <a:avLst/>
          </a:prstGeom>
          <a:ln w="0">
            <a:noFill/>
          </a:ln>
        </p:spPr>
      </p:pic>
      <p:pic>
        <p:nvPicPr>
          <p:cNvPr id="113" name="Image 9" descr=""/>
          <p:cNvPicPr/>
          <p:nvPr/>
        </p:nvPicPr>
        <p:blipFill>
          <a:blip r:embed="rId2"/>
          <a:stretch/>
        </p:blipFill>
        <p:spPr>
          <a:xfrm>
            <a:off x="4025160" y="5880960"/>
            <a:ext cx="742680" cy="554400"/>
          </a:xfrm>
          <a:prstGeom prst="rect">
            <a:avLst/>
          </a:prstGeom>
          <a:ln w="0">
            <a:noFill/>
          </a:ln>
        </p:spPr>
      </p:pic>
      <p:pic>
        <p:nvPicPr>
          <p:cNvPr id="114" name="Image 10" descr=""/>
          <p:cNvPicPr/>
          <p:nvPr/>
        </p:nvPicPr>
        <p:blipFill>
          <a:blip r:embed="rId3"/>
          <a:stretch/>
        </p:blipFill>
        <p:spPr>
          <a:xfrm>
            <a:off x="6858000" y="4114800"/>
            <a:ext cx="650880" cy="508680"/>
          </a:xfrm>
          <a:prstGeom prst="rect">
            <a:avLst/>
          </a:prstGeom>
          <a:ln w="0">
            <a:noFill/>
          </a:ln>
        </p:spPr>
      </p:pic>
      <p:pic>
        <p:nvPicPr>
          <p:cNvPr id="115" name="Image 11" descr=""/>
          <p:cNvPicPr/>
          <p:nvPr/>
        </p:nvPicPr>
        <p:blipFill>
          <a:blip r:embed="rId4"/>
          <a:stretch/>
        </p:blipFill>
        <p:spPr>
          <a:xfrm>
            <a:off x="6477120" y="5920920"/>
            <a:ext cx="499320" cy="390240"/>
          </a:xfrm>
          <a:prstGeom prst="rect">
            <a:avLst/>
          </a:prstGeom>
          <a:ln w="0">
            <a:noFill/>
          </a:ln>
        </p:spPr>
      </p:pic>
      <p:pic>
        <p:nvPicPr>
          <p:cNvPr id="116" name="Image 12" descr=""/>
          <p:cNvPicPr/>
          <p:nvPr/>
        </p:nvPicPr>
        <p:blipFill>
          <a:blip r:embed="rId5"/>
          <a:stretch/>
        </p:blipFill>
        <p:spPr>
          <a:xfrm>
            <a:off x="7005600" y="5880960"/>
            <a:ext cx="470160" cy="367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2" dur="indefinite" restart="never" nodeType="tmRoot">
          <p:childTnLst>
            <p:seq>
              <p:cTn id="73" dur="indefinite" nodeType="mainSeq">
                <p:childTnLst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8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9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4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5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0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1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6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7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Image 1" descr=""/>
          <p:cNvPicPr/>
          <p:nvPr/>
        </p:nvPicPr>
        <p:blipFill>
          <a:blip r:embed="rId1"/>
          <a:stretch/>
        </p:blipFill>
        <p:spPr>
          <a:xfrm>
            <a:off x="533520" y="906840"/>
            <a:ext cx="1426680" cy="1455120"/>
          </a:xfrm>
          <a:prstGeom prst="rect">
            <a:avLst/>
          </a:prstGeom>
          <a:ln w="0">
            <a:noFill/>
          </a:ln>
        </p:spPr>
      </p:pic>
      <p:pic>
        <p:nvPicPr>
          <p:cNvPr id="118" name="Image 2" descr=""/>
          <p:cNvPicPr/>
          <p:nvPr/>
        </p:nvPicPr>
        <p:blipFill>
          <a:blip r:embed="rId2"/>
          <a:stretch/>
        </p:blipFill>
        <p:spPr>
          <a:xfrm>
            <a:off x="2238120" y="990720"/>
            <a:ext cx="1900440" cy="1422000"/>
          </a:xfrm>
          <a:prstGeom prst="rect">
            <a:avLst/>
          </a:prstGeom>
          <a:ln w="0">
            <a:noFill/>
          </a:ln>
        </p:spPr>
      </p:pic>
      <p:pic>
        <p:nvPicPr>
          <p:cNvPr id="119" name="Image 4" descr=""/>
          <p:cNvPicPr/>
          <p:nvPr/>
        </p:nvPicPr>
        <p:blipFill>
          <a:blip r:embed="rId3"/>
          <a:stretch/>
        </p:blipFill>
        <p:spPr>
          <a:xfrm>
            <a:off x="4595400" y="1079640"/>
            <a:ext cx="1781640" cy="1333080"/>
          </a:xfrm>
          <a:prstGeom prst="rect">
            <a:avLst/>
          </a:prstGeom>
          <a:ln w="0">
            <a:noFill/>
          </a:ln>
        </p:spPr>
      </p:pic>
      <p:pic>
        <p:nvPicPr>
          <p:cNvPr id="120" name="Image 5" descr=""/>
          <p:cNvPicPr/>
          <p:nvPr/>
        </p:nvPicPr>
        <p:blipFill>
          <a:blip r:embed="rId4"/>
          <a:stretch/>
        </p:blipFill>
        <p:spPr>
          <a:xfrm>
            <a:off x="683280" y="3061440"/>
            <a:ext cx="2193840" cy="1299600"/>
          </a:xfrm>
          <a:prstGeom prst="rect">
            <a:avLst/>
          </a:prstGeom>
          <a:ln w="0">
            <a:noFill/>
          </a:ln>
        </p:spPr>
      </p:pic>
      <p:pic>
        <p:nvPicPr>
          <p:cNvPr id="121" name="Image 6" descr=""/>
          <p:cNvPicPr/>
          <p:nvPr/>
        </p:nvPicPr>
        <p:blipFill>
          <a:blip r:embed="rId5"/>
          <a:stretch/>
        </p:blipFill>
        <p:spPr>
          <a:xfrm>
            <a:off x="3354120" y="3146760"/>
            <a:ext cx="1213200" cy="990360"/>
          </a:xfrm>
          <a:prstGeom prst="rect">
            <a:avLst/>
          </a:prstGeom>
          <a:ln w="0">
            <a:noFill/>
          </a:ln>
        </p:spPr>
      </p:pic>
      <p:pic>
        <p:nvPicPr>
          <p:cNvPr id="122" name="Image 8" descr=""/>
          <p:cNvPicPr/>
          <p:nvPr/>
        </p:nvPicPr>
        <p:blipFill>
          <a:blip r:embed="rId6"/>
          <a:stretch/>
        </p:blipFill>
        <p:spPr>
          <a:xfrm>
            <a:off x="1066680" y="5029200"/>
            <a:ext cx="1142640" cy="1215000"/>
          </a:xfrm>
          <a:prstGeom prst="rect">
            <a:avLst/>
          </a:prstGeom>
          <a:ln w="0">
            <a:noFill/>
          </a:ln>
        </p:spPr>
      </p:pic>
      <p:pic>
        <p:nvPicPr>
          <p:cNvPr id="123" name="Image 9" descr=""/>
          <p:cNvPicPr/>
          <p:nvPr/>
        </p:nvPicPr>
        <p:blipFill>
          <a:blip r:embed="rId7"/>
          <a:stretch/>
        </p:blipFill>
        <p:spPr>
          <a:xfrm>
            <a:off x="3188520" y="4852440"/>
            <a:ext cx="1535760" cy="1167120"/>
          </a:xfrm>
          <a:prstGeom prst="rect">
            <a:avLst/>
          </a:prstGeom>
          <a:ln w="0">
            <a:noFill/>
          </a:ln>
        </p:spPr>
      </p:pic>
      <p:pic>
        <p:nvPicPr>
          <p:cNvPr id="124" name="Image 10" descr=""/>
          <p:cNvPicPr/>
          <p:nvPr/>
        </p:nvPicPr>
        <p:blipFill>
          <a:blip r:embed="rId8"/>
          <a:stretch/>
        </p:blipFill>
        <p:spPr>
          <a:xfrm>
            <a:off x="5486400" y="4803120"/>
            <a:ext cx="826560" cy="1265400"/>
          </a:xfrm>
          <a:prstGeom prst="rect">
            <a:avLst/>
          </a:prstGeom>
          <a:ln w="0">
            <a:noFill/>
          </a:ln>
        </p:spPr>
      </p:pic>
      <p:pic>
        <p:nvPicPr>
          <p:cNvPr id="125" name="Image 11" descr=""/>
          <p:cNvPicPr/>
          <p:nvPr/>
        </p:nvPicPr>
        <p:blipFill>
          <a:blip r:embed="rId9"/>
          <a:stretch/>
        </p:blipFill>
        <p:spPr>
          <a:xfrm>
            <a:off x="6858000" y="1060200"/>
            <a:ext cx="1907640" cy="1427400"/>
          </a:xfrm>
          <a:prstGeom prst="rect">
            <a:avLst/>
          </a:prstGeom>
          <a:ln w="0">
            <a:noFill/>
          </a:ln>
        </p:spPr>
      </p:pic>
      <p:pic>
        <p:nvPicPr>
          <p:cNvPr id="126" name="Image 12" descr=""/>
          <p:cNvPicPr/>
          <p:nvPr/>
        </p:nvPicPr>
        <p:blipFill>
          <a:blip r:embed="rId10"/>
          <a:stretch/>
        </p:blipFill>
        <p:spPr>
          <a:xfrm>
            <a:off x="7008840" y="2994480"/>
            <a:ext cx="1605960" cy="1128240"/>
          </a:xfrm>
          <a:prstGeom prst="rect">
            <a:avLst/>
          </a:prstGeom>
          <a:ln w="0">
            <a:noFill/>
          </a:ln>
        </p:spPr>
      </p:pic>
      <p:pic>
        <p:nvPicPr>
          <p:cNvPr id="127" name="Image 13" descr=""/>
          <p:cNvPicPr/>
          <p:nvPr/>
        </p:nvPicPr>
        <p:blipFill>
          <a:blip r:embed="rId11"/>
          <a:stretch/>
        </p:blipFill>
        <p:spPr>
          <a:xfrm>
            <a:off x="7087320" y="4819320"/>
            <a:ext cx="1449000" cy="1233360"/>
          </a:xfrm>
          <a:prstGeom prst="rect">
            <a:avLst/>
          </a:prstGeom>
          <a:ln w="0">
            <a:noFill/>
          </a:ln>
        </p:spPr>
      </p:pic>
      <p:pic>
        <p:nvPicPr>
          <p:cNvPr id="128" name="Image 3" descr=""/>
          <p:cNvPicPr/>
          <p:nvPr/>
        </p:nvPicPr>
        <p:blipFill>
          <a:blip r:embed="rId12"/>
          <a:stretch/>
        </p:blipFill>
        <p:spPr>
          <a:xfrm>
            <a:off x="5086440" y="3175560"/>
            <a:ext cx="1290600" cy="799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26" dur="indefinite" restart="never" nodeType="tmRoot">
          <p:childTnLst>
            <p:seq>
              <p:cTn id="127" dur="indefinite" nodeType="mainSeq">
                <p:childTnLst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48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5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6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67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8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3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4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9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0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"/>
          <p:cNvSpPr/>
          <p:nvPr/>
        </p:nvSpPr>
        <p:spPr>
          <a:xfrm>
            <a:off x="2925360" y="43920"/>
            <a:ext cx="295488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en-US" sz="1800" spc="-1" strike="noStrike">
                <a:solidFill>
                  <a:schemeClr val="dk1"/>
                </a:solidFill>
                <a:latin typeface="Calibri"/>
              </a:rPr>
              <a:t>Let’s classify food and drinks!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30" name="Tableau 3"/>
          <p:cNvGraphicFramePr/>
          <p:nvPr/>
        </p:nvGraphicFramePr>
        <p:xfrm>
          <a:off x="609480" y="413280"/>
          <a:ext cx="7924320" cy="6372720"/>
        </p:xfrm>
        <a:graphic>
          <a:graphicData uri="http://schemas.openxmlformats.org/drawingml/2006/table">
            <a:tbl>
              <a:tblPr/>
              <a:tblGrid>
                <a:gridCol w="2067120"/>
                <a:gridCol w="1957680"/>
                <a:gridCol w="1969920"/>
                <a:gridCol w="1929240"/>
              </a:tblGrid>
              <a:tr h="486000">
                <a:tc>
                  <a:txBody>
                    <a:bodyPr lIns="46440" rIns="46440" tIns="0" bIns="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Drinks</a:t>
                      </a:r>
                      <a:endParaRPr b="0" lang="fr-F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(</a:t>
                      </a:r>
                      <a:r>
                        <a:rPr b="1" i="1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boissons)</a:t>
                      </a:r>
                      <a:endParaRPr b="0" lang="fr-F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46440" marR="46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 lIns="46440" rIns="46440" tIns="0" bIns="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fruits</a:t>
                      </a:r>
                      <a:endParaRPr b="0" lang="fr-F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46440" marR="46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 lIns="46440" rIns="46440" tIns="0" bIns="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Vegetables</a:t>
                      </a:r>
                      <a:endParaRPr b="0" lang="fr-F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(légumes</a:t>
                      </a:r>
                      <a:r>
                        <a:rPr b="1" i="1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)</a:t>
                      </a:r>
                      <a:endParaRPr b="0" lang="fr-F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46440" marR="46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 lIns="46440" rIns="46440" tIns="0" bIns="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Meat</a:t>
                      </a:r>
                      <a:endParaRPr b="0" lang="fr-F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(</a:t>
                      </a:r>
                      <a:r>
                        <a:rPr b="1" i="1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viande)</a:t>
                      </a:r>
                      <a:endParaRPr b="0" lang="fr-F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46440" marR="46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</a:tr>
              <a:tr h="2746440">
                <a:tc>
                  <a:txBody>
                    <a:bodyPr lIns="46440" rIns="46440" tIns="0" bIns="0" anchor="t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b="0" lang="fr-F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b="0" lang="fr-F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b="0" lang="fr-F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b="0" lang="fr-F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b="0" lang="fr-F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b="0" lang="fr-F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b="0" lang="fr-F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b="0" lang="fr-F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b="0" lang="fr-F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b="0" lang="fr-F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46440" marR="46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6440" rIns="46440" tIns="0" bIns="0" anchor="t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b="0" lang="fr-F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46440" marR="46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6440" rIns="46440" tIns="0" bIns="0" anchor="t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b="0" lang="fr-F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46440" marR="46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6440" rIns="46440" tIns="0" bIns="0" anchor="t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b="0" lang="fr-F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46440" marR="46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36200">
                <a:tc>
                  <a:txBody>
                    <a:bodyPr lIns="46440" rIns="46440" tIns="0" bIns="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Dairy products</a:t>
                      </a:r>
                      <a:endParaRPr b="0" lang="fr-F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(</a:t>
                      </a:r>
                      <a:r>
                        <a:rPr b="1" i="1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produits laitiers)</a:t>
                      </a:r>
                      <a:endParaRPr b="0" lang="fr-F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46440" marR="46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 lIns="46440" rIns="46440" tIns="0" bIns="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Other food</a:t>
                      </a:r>
                      <a:endParaRPr b="0" lang="fr-F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(</a:t>
                      </a:r>
                      <a:r>
                        <a:rPr b="1" i="1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autres aliments)</a:t>
                      </a:r>
                      <a:endParaRPr b="0" lang="fr-F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46440" marR="46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 lIns="46440" rIns="46440" tIns="0" bIns="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Sweets</a:t>
                      </a:r>
                      <a:endParaRPr b="0" lang="fr-F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(</a:t>
                      </a:r>
                      <a:r>
                        <a:rPr b="1" i="1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sucreries)</a:t>
                      </a:r>
                      <a:endParaRPr b="0" lang="fr-F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46440" marR="46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 lIns="46440" rIns="46440" tIns="0" bIns="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Junk food</a:t>
                      </a:r>
                      <a:endParaRPr b="0" lang="fr-F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1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(</a:t>
                      </a:r>
                      <a:r>
                        <a:rPr b="1" i="1" lang="fr-FR" sz="14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nourriture grasse et peu nutritive, </a:t>
                      </a:r>
                      <a:endParaRPr b="0" lang="fr-FR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46440" marR="46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</a:tr>
              <a:tr h="2399400">
                <a:tc>
                  <a:txBody>
                    <a:bodyPr lIns="46440" rIns="46440" tIns="0" bIns="0" anchor="t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fr-FR" sz="10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b="0" lang="fr-FR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fr-FR" sz="10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b="0" lang="fr-FR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fr-FR" sz="10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b="0" lang="fr-FR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fr-FR" sz="10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b="0" lang="fr-FR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fr-FR" sz="10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b="0" lang="fr-FR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fr-FR" sz="10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b="0" lang="fr-FR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fr-FR" sz="10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b="0" lang="fr-FR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fr-FR" sz="10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b="0" lang="fr-FR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fr-FR" sz="10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b="0" lang="fr-FR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fr-FR" sz="10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b="0" lang="fr-FR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fr-FR" sz="10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b="0" lang="fr-FR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46440" marR="46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6440" rIns="46440" tIns="0" bIns="0" anchor="t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fr-FR" sz="10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b="0" lang="fr-FR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46440" marR="46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6440" rIns="46440" tIns="0" bIns="0" anchor="t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fr-FR" sz="10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b="0" lang="fr-FR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46440" marR="46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6440" rIns="46440" tIns="0" bIns="0" anchor="t">
                      <a:noAutofit/>
                    </a:bodyPr>
                    <a:p>
                      <a:pPr defTabSz="914400">
                        <a:lnSpc>
                          <a:spcPct val="115000"/>
                        </a:lnSpc>
                      </a:pPr>
                      <a:r>
                        <a:rPr b="0" lang="fr-FR" sz="1000" spc="-1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b="0" lang="fr-FR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46440" marR="46440">
                    <a:lnL w="12240">
                      <a:solidFill>
                        <a:srgbClr val="000000"/>
                      </a:solidFill>
                      <a:prstDash val="solid"/>
                    </a:lnL>
                    <a:lnR w="12240">
                      <a:solidFill>
                        <a:srgbClr val="000000"/>
                      </a:solidFill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Rectangle 1"/>
          <p:cNvSpPr/>
          <p:nvPr/>
        </p:nvSpPr>
        <p:spPr>
          <a:xfrm>
            <a:off x="3628440" y="533520"/>
            <a:ext cx="93996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fr-FR" sz="1800" spc="-1" strike="noStrike">
                <a:solidFill>
                  <a:schemeClr val="dk1"/>
                </a:solidFill>
                <a:latin typeface="Calibri"/>
              </a:rPr>
              <a:t>Utensils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32" name="Picture 2" descr=""/>
          <p:cNvPicPr/>
          <p:nvPr/>
        </p:nvPicPr>
        <p:blipFill>
          <a:blip r:embed="rId1"/>
          <a:stretch/>
        </p:blipFill>
        <p:spPr>
          <a:xfrm>
            <a:off x="152280" y="1143000"/>
            <a:ext cx="9730800" cy="1447560"/>
          </a:xfrm>
          <a:prstGeom prst="rect">
            <a:avLst/>
          </a:prstGeom>
          <a:ln w="0">
            <a:noFill/>
          </a:ln>
        </p:spPr>
      </p:pic>
      <p:sp>
        <p:nvSpPr>
          <p:cNvPr id="133" name="Zone de texte 9"/>
          <p:cNvSpPr/>
          <p:nvPr/>
        </p:nvSpPr>
        <p:spPr>
          <a:xfrm>
            <a:off x="7398360" y="2971800"/>
            <a:ext cx="1752120" cy="1676160"/>
          </a:xfrm>
          <a:prstGeom prst="rect">
            <a:avLst/>
          </a:prstGeom>
          <a:solidFill>
            <a:schemeClr val="lt1"/>
          </a:solidFill>
          <a:ln w="6350">
            <a:solidFill>
              <a:srgbClr val="000000"/>
            </a:solidFill>
            <a:round/>
          </a:ln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anchor="t">
            <a:noAutofit/>
          </a:bodyPr>
          <a:p>
            <a:pPr defTabSz="914400">
              <a:lnSpc>
                <a:spcPct val="115000"/>
              </a:lnSpc>
              <a:spcAft>
                <a:spcPts val="1001"/>
              </a:spcAft>
            </a:pPr>
            <a:r>
              <a:rPr b="1" lang="fr-FR" sz="2000" spc="-1" strike="noStrike">
                <a:solidFill>
                  <a:schemeClr val="dk1"/>
                </a:solidFill>
                <a:latin typeface="Calibri"/>
                <a:ea typeface="Calibri"/>
              </a:rPr>
              <a:t>Eat</a:t>
            </a:r>
            <a:r>
              <a:rPr b="0" lang="fr-FR" sz="2000" spc="-1" strike="noStrike">
                <a:solidFill>
                  <a:schemeClr val="dk1"/>
                </a:solidFill>
                <a:latin typeface="Calibri"/>
                <a:ea typeface="Calibri"/>
              </a:rPr>
              <a:t>  (manger)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15000"/>
              </a:lnSpc>
              <a:spcAft>
                <a:spcPts val="1001"/>
              </a:spcAft>
            </a:pPr>
            <a:r>
              <a:rPr b="1" lang="fr-FR" sz="2000" spc="-1" strike="noStrike">
                <a:solidFill>
                  <a:schemeClr val="dk1"/>
                </a:solidFill>
                <a:latin typeface="Calibri"/>
                <a:ea typeface="Calibri"/>
              </a:rPr>
              <a:t>Drink</a:t>
            </a:r>
            <a:r>
              <a:rPr b="0" lang="fr-FR" sz="2000" spc="-1" strike="noStrike">
                <a:solidFill>
                  <a:schemeClr val="dk1"/>
                </a:solidFill>
                <a:latin typeface="Calibri"/>
                <a:ea typeface="Calibri"/>
              </a:rPr>
              <a:t> (boire)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15000"/>
              </a:lnSpc>
              <a:spcAft>
                <a:spcPts val="1001"/>
              </a:spcAft>
            </a:pPr>
            <a:r>
              <a:rPr b="1" lang="fr-FR" sz="2000" spc="-1" strike="noStrike">
                <a:solidFill>
                  <a:schemeClr val="dk1"/>
                </a:solidFill>
                <a:latin typeface="Calibri"/>
                <a:ea typeface="Calibri"/>
              </a:rPr>
              <a:t>Cut</a:t>
            </a:r>
            <a:r>
              <a:rPr b="0" lang="fr-FR" sz="2000" spc="-1" strike="noStrike">
                <a:solidFill>
                  <a:schemeClr val="dk1"/>
                </a:solidFill>
                <a:latin typeface="Calibri"/>
                <a:ea typeface="Calibri"/>
              </a:rPr>
              <a:t> (couper)</a:t>
            </a:r>
            <a:endParaRPr b="0" lang="fr-F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Rectangle 6"/>
          <p:cNvSpPr/>
          <p:nvPr/>
        </p:nvSpPr>
        <p:spPr>
          <a:xfrm>
            <a:off x="152280" y="2743200"/>
            <a:ext cx="7162560" cy="283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200000"/>
              </a:lnSpc>
            </a:pP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I </a:t>
            </a:r>
            <a:r>
              <a:rPr b="1" lang="en-US" sz="1800" spc="-1" strike="noStrike">
                <a:solidFill>
                  <a:schemeClr val="dk1"/>
                </a:solidFill>
                <a:latin typeface="Calibri"/>
              </a:rPr>
              <a:t>eat</a:t>
            </a: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 soup out of </a:t>
            </a:r>
            <a:r>
              <a:rPr b="0" lang="en-US" sz="1800" spc="-1" strike="noStrike" u="sng">
                <a:solidFill>
                  <a:schemeClr val="dk1"/>
                </a:solidFill>
                <a:uFillTx/>
                <a:latin typeface="Calibri"/>
              </a:rPr>
              <a:t>a plate</a:t>
            </a: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 or out of a ……………………………, with a ………………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200000"/>
              </a:lnSpc>
            </a:pP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I </a:t>
            </a:r>
            <a:r>
              <a:rPr b="1" lang="en-US" sz="1800" spc="-1" strike="noStrike">
                <a:solidFill>
                  <a:schemeClr val="dk1"/>
                </a:solidFill>
                <a:latin typeface="Calibri"/>
              </a:rPr>
              <a:t>cut</a:t>
            </a: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 meat with a ……………………………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200000"/>
              </a:lnSpc>
            </a:pP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I </a:t>
            </a:r>
            <a:r>
              <a:rPr b="1" lang="en-US" sz="1800" spc="-1" strike="noStrike">
                <a:solidFill>
                  <a:schemeClr val="dk1"/>
                </a:solidFill>
                <a:latin typeface="Calibri"/>
              </a:rPr>
              <a:t>drink</a:t>
            </a: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 tea out of a ………………………………………………………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200000"/>
              </a:lnSpc>
            </a:pP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In the morning, I </a:t>
            </a:r>
            <a:r>
              <a:rPr b="1" lang="en-US" sz="1800" spc="-1" strike="noStrike">
                <a:solidFill>
                  <a:schemeClr val="dk1"/>
                </a:solidFill>
                <a:latin typeface="Calibri"/>
              </a:rPr>
              <a:t>drink</a:t>
            </a: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 coffee and milk out of a ……………………………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200000"/>
              </a:lnSpc>
            </a:pP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I </a:t>
            </a:r>
            <a:r>
              <a:rPr b="1" lang="en-US" sz="1800" spc="-1" strike="noStrike">
                <a:solidFill>
                  <a:schemeClr val="dk1"/>
                </a:solidFill>
                <a:latin typeface="Calibri"/>
              </a:rPr>
              <a:t>drink</a:t>
            </a: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 soda out of </a:t>
            </a:r>
            <a:r>
              <a:rPr b="0" lang="en-US" sz="1800" spc="-1" strike="noStrike" u="sng">
                <a:solidFill>
                  <a:schemeClr val="dk1"/>
                </a:solidFill>
                <a:uFillTx/>
                <a:latin typeface="Calibri"/>
              </a:rPr>
              <a:t>a glass</a:t>
            </a:r>
            <a:r>
              <a:rPr b="0" lang="en-US" sz="1800" spc="-1" strike="noStrike">
                <a:solidFill>
                  <a:schemeClr val="dk1"/>
                </a:solidFill>
                <a:latin typeface="Calibri"/>
              </a:rPr>
              <a:t> or from the ………………………………………………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ZoneTexte 7"/>
          <p:cNvSpPr/>
          <p:nvPr/>
        </p:nvSpPr>
        <p:spPr>
          <a:xfrm>
            <a:off x="3733920" y="2876040"/>
            <a:ext cx="990360" cy="36396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fr-FR" sz="1800" spc="-1" strike="noStrike">
                <a:solidFill>
                  <a:schemeClr val="dk1"/>
                </a:solidFill>
                <a:latin typeface="Calibri"/>
              </a:rPr>
              <a:t>a bowl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ZoneTexte 9"/>
          <p:cNvSpPr/>
          <p:nvPr/>
        </p:nvSpPr>
        <p:spPr>
          <a:xfrm>
            <a:off x="3809880" y="5105520"/>
            <a:ext cx="990360" cy="36396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fr-FR" sz="1800" spc="-1" strike="noStrike">
                <a:solidFill>
                  <a:schemeClr val="dk1"/>
                </a:solidFill>
                <a:latin typeface="Calibri"/>
              </a:rPr>
              <a:t>bottle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ZoneTexte 10"/>
          <p:cNvSpPr/>
          <p:nvPr/>
        </p:nvSpPr>
        <p:spPr>
          <a:xfrm>
            <a:off x="2133720" y="3989520"/>
            <a:ext cx="685440" cy="36396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fr-FR" sz="1800" spc="-1" strike="noStrike">
                <a:solidFill>
                  <a:schemeClr val="dk1"/>
                </a:solidFill>
                <a:latin typeface="Calibri"/>
              </a:rPr>
              <a:t>cup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ZoneTexte 11"/>
          <p:cNvSpPr/>
          <p:nvPr/>
        </p:nvSpPr>
        <p:spPr>
          <a:xfrm>
            <a:off x="1905120" y="3456360"/>
            <a:ext cx="990360" cy="36396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fr-FR" sz="1800" spc="-1" strike="noStrike">
                <a:solidFill>
                  <a:schemeClr val="dk1"/>
                </a:solidFill>
                <a:latin typeface="Calibri"/>
              </a:rPr>
              <a:t>knife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ZoneTexte 12"/>
          <p:cNvSpPr/>
          <p:nvPr/>
        </p:nvSpPr>
        <p:spPr>
          <a:xfrm>
            <a:off x="6019920" y="2876040"/>
            <a:ext cx="990360" cy="36396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fr-FR" sz="1800" spc="-1" strike="noStrike">
                <a:solidFill>
                  <a:schemeClr val="dk1"/>
                </a:solidFill>
                <a:latin typeface="Calibri"/>
              </a:rPr>
              <a:t>spoon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ZoneTexte 13"/>
          <p:cNvSpPr/>
          <p:nvPr/>
        </p:nvSpPr>
        <p:spPr>
          <a:xfrm>
            <a:off x="4522680" y="4572000"/>
            <a:ext cx="990360" cy="36396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fr-FR" sz="1800" spc="-1" strike="noStrike">
                <a:solidFill>
                  <a:schemeClr val="dk1"/>
                </a:solidFill>
                <a:latin typeface="Calibri"/>
              </a:rPr>
              <a:t>a bowl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85" dur="indefinite" restart="never" nodeType="tmRoot">
          <p:childTnLst>
            <p:seq>
              <p:cTn id="186" dur="indefinite" nodeType="mainSeq">
                <p:childTnLst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ZoneTexte 1"/>
          <p:cNvSpPr/>
          <p:nvPr/>
        </p:nvSpPr>
        <p:spPr>
          <a:xfrm>
            <a:off x="914400" y="838080"/>
            <a:ext cx="7467120" cy="516600"/>
          </a:xfrm>
          <a:prstGeom prst="rect">
            <a:avLst/>
          </a:prstGeom>
          <a:gradFill rotWithShape="0">
            <a:gsLst>
              <a:gs pos="0">
                <a:srgbClr val="bcbcbc"/>
              </a:gs>
              <a:gs pos="35000">
                <a:srgbClr val="d0d0d0"/>
              </a:gs>
              <a:gs pos="100000">
                <a:srgbClr val="ededed"/>
              </a:gs>
            </a:gsLst>
            <a:lin ang="16200000"/>
          </a:gradFill>
          <a:ln>
            <a:solidFill>
              <a:srgbClr val="00000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1" lang="fr-FR" sz="2800" spc="-1" strike="noStrike">
                <a:solidFill>
                  <a:schemeClr val="dk1"/>
                </a:solidFill>
                <a:latin typeface="Calibri"/>
              </a:rPr>
              <a:t>Pour parler des goûts de quelqu’un</a:t>
            </a:r>
            <a:endParaRPr b="0" lang="fr-FR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ZoneTexte 2"/>
          <p:cNvSpPr/>
          <p:nvPr/>
        </p:nvSpPr>
        <p:spPr>
          <a:xfrm>
            <a:off x="762120" y="2763720"/>
            <a:ext cx="2590560" cy="638280"/>
          </a:xfrm>
          <a:prstGeom prst="rect">
            <a:avLst/>
          </a:prstGeom>
          <a:gradFill rotWithShape="0">
            <a:gsLst>
              <a:gs pos="0">
                <a:srgbClr val="ffa7a4"/>
              </a:gs>
              <a:gs pos="35000">
                <a:srgbClr val="ffc1be"/>
              </a:gs>
              <a:gs pos="100000">
                <a:srgbClr val="ffe5e5"/>
              </a:gs>
            </a:gsLst>
            <a:lin ang="16200000"/>
          </a:gradFill>
          <a:ln>
            <a:solidFill>
              <a:srgbClr val="be4b48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rIns="90000" tIns="45000" bIns="45000" anchor="t">
            <a:spAutoFit/>
          </a:bodyPr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Does he like (chips)? 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              </a:t>
            </a: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she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ZoneTexte 3"/>
          <p:cNvSpPr/>
          <p:nvPr/>
        </p:nvSpPr>
        <p:spPr>
          <a:xfrm>
            <a:off x="3809880" y="2394360"/>
            <a:ext cx="1828440" cy="638280"/>
          </a:xfrm>
          <a:prstGeom prst="rect">
            <a:avLst/>
          </a:prstGeom>
          <a:gradFill rotWithShape="0">
            <a:gsLst>
              <a:gs pos="0">
                <a:srgbClr val="c8b3e9"/>
              </a:gs>
              <a:gs pos="35000">
                <a:srgbClr val="d9caee"/>
              </a:gs>
              <a:gs pos="100000">
                <a:srgbClr val="f1eaf8"/>
              </a:gs>
            </a:gsLst>
            <a:lin ang="16200000"/>
          </a:gradFill>
          <a:ln>
            <a:solidFill>
              <a:srgbClr val="7d5fa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Yes, he does.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        </a:t>
            </a: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she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ZoneTexte 4"/>
          <p:cNvSpPr/>
          <p:nvPr/>
        </p:nvSpPr>
        <p:spPr>
          <a:xfrm>
            <a:off x="3809880" y="3124080"/>
            <a:ext cx="1828440" cy="638280"/>
          </a:xfrm>
          <a:prstGeom prst="rect">
            <a:avLst/>
          </a:prstGeom>
          <a:gradFill rotWithShape="0">
            <a:gsLst>
              <a:gs pos="0">
                <a:srgbClr val="d9fda6"/>
              </a:gs>
              <a:gs pos="35000">
                <a:srgbClr val="e3fbc2"/>
              </a:gs>
              <a:gs pos="100000">
                <a:srgbClr val="f4ffe6"/>
              </a:gs>
            </a:gsLst>
            <a:lin ang="16200000"/>
          </a:gradFill>
          <a:ln>
            <a:solidFill>
              <a:srgbClr val="98b855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No, he doesn’t.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       </a:t>
            </a: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she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" name="ZoneTexte 5"/>
          <p:cNvSpPr/>
          <p:nvPr/>
        </p:nvSpPr>
        <p:spPr>
          <a:xfrm>
            <a:off x="762120" y="4648320"/>
            <a:ext cx="2514240" cy="638280"/>
          </a:xfrm>
          <a:prstGeom prst="rect">
            <a:avLst/>
          </a:prstGeom>
          <a:gradFill rotWithShape="0">
            <a:gsLst>
              <a:gs pos="0">
                <a:srgbClr val="ffa7a4"/>
              </a:gs>
              <a:gs pos="35000">
                <a:srgbClr val="ffc1be"/>
              </a:gs>
              <a:gs pos="100000">
                <a:srgbClr val="ffe5e5"/>
              </a:gs>
            </a:gsLst>
            <a:lin ang="16200000"/>
          </a:gradFill>
          <a:ln>
            <a:solidFill>
              <a:srgbClr val="be4b48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rIns="90000" tIns="45000" bIns="45000" anchor="t">
            <a:spAutoFit/>
          </a:bodyPr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What does he like?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                         </a:t>
            </a: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she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ZoneTexte 6"/>
          <p:cNvSpPr/>
          <p:nvPr/>
        </p:nvSpPr>
        <p:spPr>
          <a:xfrm>
            <a:off x="3962520" y="4658040"/>
            <a:ext cx="4800240" cy="638280"/>
          </a:xfrm>
          <a:prstGeom prst="rect">
            <a:avLst/>
          </a:prstGeom>
          <a:gradFill rotWithShape="0">
            <a:gsLst>
              <a:gs pos="0">
                <a:srgbClr val="a6e6ff"/>
              </a:gs>
              <a:gs pos="35000">
                <a:srgbClr val="bfecff"/>
              </a:gs>
              <a:gs pos="100000">
                <a:srgbClr val="e6f7ff"/>
              </a:gs>
            </a:gsLst>
            <a:lin ang="16200000"/>
          </a:gradFill>
          <a:ln>
            <a:solidFill>
              <a:srgbClr val="46aac4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He </a:t>
            </a:r>
            <a:r>
              <a:rPr b="1" lang="fr-FR" sz="1800" spc="-1" strike="noStrike">
                <a:solidFill>
                  <a:schemeClr val="dk1"/>
                </a:solidFill>
                <a:latin typeface="Calibri"/>
              </a:rPr>
              <a:t>likes</a:t>
            </a: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 (chips and chicken) but he </a:t>
            </a:r>
            <a:r>
              <a:rPr b="1" lang="fr-FR" sz="1800" spc="-1" strike="noStrike">
                <a:solidFill>
                  <a:schemeClr val="dk1"/>
                </a:solidFill>
                <a:latin typeface="Calibri"/>
              </a:rPr>
              <a:t>doesn’t</a:t>
            </a: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 </a:t>
            </a:r>
            <a:r>
              <a:rPr b="1" lang="fr-FR" sz="1800" spc="-1" strike="noStrike">
                <a:solidFill>
                  <a:schemeClr val="dk1"/>
                </a:solidFill>
                <a:latin typeface="Calibri"/>
              </a:rPr>
              <a:t>like </a:t>
            </a: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cabbage.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ZoneTexte 7"/>
          <p:cNvSpPr/>
          <p:nvPr/>
        </p:nvSpPr>
        <p:spPr>
          <a:xfrm>
            <a:off x="3962520" y="5410080"/>
            <a:ext cx="4800240" cy="363960"/>
          </a:xfrm>
          <a:prstGeom prst="rect">
            <a:avLst/>
          </a:prstGeom>
          <a:gradFill rotWithShape="0">
            <a:gsLst>
              <a:gs pos="0">
                <a:srgbClr val="ffd2bc"/>
              </a:gs>
              <a:gs pos="35000">
                <a:srgbClr val="ffded0"/>
              </a:gs>
              <a:gs pos="100000">
                <a:srgbClr val="fff1ec"/>
              </a:gs>
            </a:gsLst>
            <a:lin ang="16200000"/>
          </a:gradFill>
          <a:ln>
            <a:solidFill>
              <a:srgbClr val="f59240"/>
            </a:solidFill>
            <a:round/>
          </a:ln>
          <a:effectLst>
            <a:outerShdw blurRad="39960" dir="5400000" dist="2016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She </a:t>
            </a:r>
            <a:r>
              <a:rPr b="1" lang="fr-FR" sz="1800" spc="-1" strike="noStrike">
                <a:solidFill>
                  <a:schemeClr val="dk1"/>
                </a:solidFill>
                <a:latin typeface="Calibri"/>
              </a:rPr>
              <a:t>loves</a:t>
            </a: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 (cakes and coke) but she </a:t>
            </a:r>
            <a:r>
              <a:rPr b="1" lang="fr-FR" sz="1800" spc="-1" strike="noStrike">
                <a:solidFill>
                  <a:schemeClr val="dk1"/>
                </a:solidFill>
                <a:latin typeface="Calibri"/>
              </a:rPr>
              <a:t>hates</a:t>
            </a:r>
            <a:r>
              <a:rPr b="0" lang="fr-FR" sz="1800" spc="-1" strike="noStrike">
                <a:solidFill>
                  <a:schemeClr val="dk1"/>
                </a:solidFill>
                <a:latin typeface="Calibri"/>
              </a:rPr>
              <a:t> beer.</a:t>
            </a:r>
            <a:endParaRPr b="0" lang="fr-FR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48" name="Image 8" descr=""/>
          <p:cNvPicPr/>
          <p:nvPr/>
        </p:nvPicPr>
        <p:blipFill>
          <a:blip r:embed="rId1"/>
          <a:stretch/>
        </p:blipFill>
        <p:spPr>
          <a:xfrm>
            <a:off x="4127040" y="4114800"/>
            <a:ext cx="539280" cy="397440"/>
          </a:xfrm>
          <a:prstGeom prst="rect">
            <a:avLst/>
          </a:prstGeom>
          <a:ln w="0">
            <a:noFill/>
          </a:ln>
        </p:spPr>
      </p:pic>
      <p:pic>
        <p:nvPicPr>
          <p:cNvPr id="149" name="Image 9" descr=""/>
          <p:cNvPicPr/>
          <p:nvPr/>
        </p:nvPicPr>
        <p:blipFill>
          <a:blip r:embed="rId2"/>
          <a:stretch/>
        </p:blipFill>
        <p:spPr>
          <a:xfrm>
            <a:off x="4025160" y="5880960"/>
            <a:ext cx="742680" cy="554400"/>
          </a:xfrm>
          <a:prstGeom prst="rect">
            <a:avLst/>
          </a:prstGeom>
          <a:ln w="0">
            <a:noFill/>
          </a:ln>
        </p:spPr>
      </p:pic>
      <p:pic>
        <p:nvPicPr>
          <p:cNvPr id="150" name="Image 10" descr=""/>
          <p:cNvPicPr/>
          <p:nvPr/>
        </p:nvPicPr>
        <p:blipFill>
          <a:blip r:embed="rId3"/>
          <a:stretch/>
        </p:blipFill>
        <p:spPr>
          <a:xfrm>
            <a:off x="6858000" y="4114800"/>
            <a:ext cx="650880" cy="508680"/>
          </a:xfrm>
          <a:prstGeom prst="rect">
            <a:avLst/>
          </a:prstGeom>
          <a:ln w="0">
            <a:noFill/>
          </a:ln>
        </p:spPr>
      </p:pic>
      <p:pic>
        <p:nvPicPr>
          <p:cNvPr id="151" name="Image 11" descr=""/>
          <p:cNvPicPr/>
          <p:nvPr/>
        </p:nvPicPr>
        <p:blipFill>
          <a:blip r:embed="rId4"/>
          <a:stretch/>
        </p:blipFill>
        <p:spPr>
          <a:xfrm>
            <a:off x="6477120" y="5920920"/>
            <a:ext cx="499320" cy="390240"/>
          </a:xfrm>
          <a:prstGeom prst="rect">
            <a:avLst/>
          </a:prstGeom>
          <a:ln w="0">
            <a:noFill/>
          </a:ln>
        </p:spPr>
      </p:pic>
      <p:pic>
        <p:nvPicPr>
          <p:cNvPr id="152" name="Image 12" descr=""/>
          <p:cNvPicPr/>
          <p:nvPr/>
        </p:nvPicPr>
        <p:blipFill>
          <a:blip r:embed="rId5"/>
          <a:stretch/>
        </p:blipFill>
        <p:spPr>
          <a:xfrm>
            <a:off x="7005600" y="5880960"/>
            <a:ext cx="470160" cy="367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11" dur="indefinite" restart="never" nodeType="tmRoot">
          <p:childTnLst>
            <p:seq>
              <p:cTn id="212" dur="indefinite" nodeType="mainSeq">
                <p:childTnLst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21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2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27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8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3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4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9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0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Image 1" descr=""/>
          <p:cNvPicPr/>
          <p:nvPr/>
        </p:nvPicPr>
        <p:blipFill>
          <a:blip r:embed="rId1"/>
          <a:stretch/>
        </p:blipFill>
        <p:spPr>
          <a:xfrm>
            <a:off x="661320" y="1447920"/>
            <a:ext cx="1686600" cy="2235240"/>
          </a:xfrm>
          <a:prstGeom prst="rect">
            <a:avLst/>
          </a:prstGeom>
          <a:ln w="0">
            <a:noFill/>
          </a:ln>
        </p:spPr>
      </p:pic>
      <p:pic>
        <p:nvPicPr>
          <p:cNvPr id="154" name="Image 2" descr=""/>
          <p:cNvPicPr/>
          <p:nvPr/>
        </p:nvPicPr>
        <p:blipFill>
          <a:blip r:embed="rId2"/>
          <a:stretch/>
        </p:blipFill>
        <p:spPr>
          <a:xfrm>
            <a:off x="697680" y="4191120"/>
            <a:ext cx="1741680" cy="2221560"/>
          </a:xfrm>
          <a:prstGeom prst="rect">
            <a:avLst/>
          </a:prstGeom>
          <a:ln w="0">
            <a:noFill/>
          </a:ln>
        </p:spPr>
      </p:pic>
      <p:pic>
        <p:nvPicPr>
          <p:cNvPr id="155" name="Image 3" descr=""/>
          <p:cNvPicPr/>
          <p:nvPr/>
        </p:nvPicPr>
        <p:blipFill>
          <a:blip r:embed="rId3"/>
          <a:stretch/>
        </p:blipFill>
        <p:spPr>
          <a:xfrm>
            <a:off x="3395880" y="526320"/>
            <a:ext cx="835920" cy="616320"/>
          </a:xfrm>
          <a:prstGeom prst="rect">
            <a:avLst/>
          </a:prstGeom>
          <a:ln w="0">
            <a:noFill/>
          </a:ln>
        </p:spPr>
      </p:pic>
      <p:pic>
        <p:nvPicPr>
          <p:cNvPr id="156" name="Image 4" descr=""/>
          <p:cNvPicPr/>
          <p:nvPr/>
        </p:nvPicPr>
        <p:blipFill>
          <a:blip r:embed="rId4"/>
          <a:stretch/>
        </p:blipFill>
        <p:spPr>
          <a:xfrm>
            <a:off x="7182360" y="526320"/>
            <a:ext cx="983160" cy="768600"/>
          </a:xfrm>
          <a:prstGeom prst="rect">
            <a:avLst/>
          </a:prstGeom>
          <a:ln w="0">
            <a:noFill/>
          </a:ln>
        </p:spPr>
      </p:pic>
      <p:cxnSp>
        <p:nvCxnSpPr>
          <p:cNvPr id="157" name="Connecteur droit 6"/>
          <p:cNvCxnSpPr/>
          <p:nvPr/>
        </p:nvCxnSpPr>
        <p:spPr>
          <a:xfrm>
            <a:off x="5638680" y="533160"/>
            <a:ext cx="360" cy="6096600"/>
          </a:xfrm>
          <a:prstGeom prst="straightConnector1">
            <a:avLst/>
          </a:prstGeom>
          <a:ln>
            <a:solidFill>
              <a:srgbClr val="4a7ebb"/>
            </a:solidFill>
            <a:round/>
          </a:ln>
        </p:spPr>
      </p:cxnSp>
      <p:cxnSp>
        <p:nvCxnSpPr>
          <p:cNvPr id="158" name="Connecteur droit 8"/>
          <p:cNvCxnSpPr/>
          <p:nvPr/>
        </p:nvCxnSpPr>
        <p:spPr>
          <a:xfrm>
            <a:off x="533160" y="3886200"/>
            <a:ext cx="8382600" cy="360"/>
          </a:xfrm>
          <a:prstGeom prst="straightConnector1">
            <a:avLst/>
          </a:prstGeom>
          <a:ln>
            <a:solidFill>
              <a:srgbClr val="4a7ebb"/>
            </a:solidFill>
            <a:round/>
          </a:ln>
        </p:spPr>
      </p:cxnSp>
      <p:pic>
        <p:nvPicPr>
          <p:cNvPr id="159" name="Image 10" descr=""/>
          <p:cNvPicPr/>
          <p:nvPr/>
        </p:nvPicPr>
        <p:blipFill>
          <a:blip r:embed="rId5"/>
          <a:stretch/>
        </p:blipFill>
        <p:spPr>
          <a:xfrm>
            <a:off x="2777040" y="3984480"/>
            <a:ext cx="1267560" cy="816480"/>
          </a:xfrm>
          <a:prstGeom prst="rect">
            <a:avLst/>
          </a:prstGeom>
          <a:ln w="0">
            <a:noFill/>
          </a:ln>
        </p:spPr>
      </p:pic>
      <p:pic>
        <p:nvPicPr>
          <p:cNvPr id="160" name="Image 11" descr=""/>
          <p:cNvPicPr/>
          <p:nvPr/>
        </p:nvPicPr>
        <p:blipFill>
          <a:blip r:embed="rId6"/>
          <a:stretch/>
        </p:blipFill>
        <p:spPr>
          <a:xfrm>
            <a:off x="2613240" y="1447920"/>
            <a:ext cx="1227960" cy="670320"/>
          </a:xfrm>
          <a:prstGeom prst="rect">
            <a:avLst/>
          </a:prstGeom>
          <a:ln w="0">
            <a:noFill/>
          </a:ln>
        </p:spPr>
      </p:pic>
      <p:pic>
        <p:nvPicPr>
          <p:cNvPr id="161" name="Image 12" descr=""/>
          <p:cNvPicPr/>
          <p:nvPr/>
        </p:nvPicPr>
        <p:blipFill>
          <a:blip r:embed="rId7"/>
          <a:stretch/>
        </p:blipFill>
        <p:spPr>
          <a:xfrm>
            <a:off x="2814840" y="2438280"/>
            <a:ext cx="1301040" cy="770760"/>
          </a:xfrm>
          <a:prstGeom prst="rect">
            <a:avLst/>
          </a:prstGeom>
          <a:ln w="0">
            <a:noFill/>
          </a:ln>
        </p:spPr>
      </p:pic>
      <p:pic>
        <p:nvPicPr>
          <p:cNvPr id="162" name="Image 13" descr=""/>
          <p:cNvPicPr/>
          <p:nvPr/>
        </p:nvPicPr>
        <p:blipFill>
          <a:blip r:embed="rId8"/>
          <a:stretch/>
        </p:blipFill>
        <p:spPr>
          <a:xfrm>
            <a:off x="6372720" y="4140720"/>
            <a:ext cx="1301040" cy="770760"/>
          </a:xfrm>
          <a:prstGeom prst="rect">
            <a:avLst/>
          </a:prstGeom>
          <a:ln w="0">
            <a:noFill/>
          </a:ln>
        </p:spPr>
      </p:pic>
      <p:pic>
        <p:nvPicPr>
          <p:cNvPr id="163" name="Image 14" descr=""/>
          <p:cNvPicPr/>
          <p:nvPr/>
        </p:nvPicPr>
        <p:blipFill>
          <a:blip r:embed="rId9"/>
          <a:stretch/>
        </p:blipFill>
        <p:spPr>
          <a:xfrm>
            <a:off x="4215960" y="2438280"/>
            <a:ext cx="1289520" cy="964800"/>
          </a:xfrm>
          <a:prstGeom prst="rect">
            <a:avLst/>
          </a:prstGeom>
          <a:ln w="0">
            <a:noFill/>
          </a:ln>
        </p:spPr>
      </p:pic>
      <p:pic>
        <p:nvPicPr>
          <p:cNvPr id="164" name="Image 15" descr=""/>
          <p:cNvPicPr/>
          <p:nvPr/>
        </p:nvPicPr>
        <p:blipFill>
          <a:blip r:embed="rId10"/>
          <a:stretch/>
        </p:blipFill>
        <p:spPr>
          <a:xfrm>
            <a:off x="2777040" y="4825800"/>
            <a:ext cx="1262160" cy="944280"/>
          </a:xfrm>
          <a:prstGeom prst="rect">
            <a:avLst/>
          </a:prstGeom>
          <a:ln w="0">
            <a:noFill/>
          </a:ln>
        </p:spPr>
      </p:pic>
      <p:pic>
        <p:nvPicPr>
          <p:cNvPr id="165" name="Image 16" descr=""/>
          <p:cNvPicPr/>
          <p:nvPr/>
        </p:nvPicPr>
        <p:blipFill>
          <a:blip r:embed="rId11"/>
          <a:stretch/>
        </p:blipFill>
        <p:spPr>
          <a:xfrm>
            <a:off x="4559040" y="4140720"/>
            <a:ext cx="732960" cy="1009440"/>
          </a:xfrm>
          <a:prstGeom prst="rect">
            <a:avLst/>
          </a:prstGeom>
          <a:ln w="0">
            <a:noFill/>
          </a:ln>
        </p:spPr>
      </p:pic>
      <p:pic>
        <p:nvPicPr>
          <p:cNvPr id="166" name="Picture 2" descr="http://www.foodandhealth.com/images/clipart_150/loq_fat_yoghurt.jpg"/>
          <p:cNvPicPr/>
          <p:nvPr/>
        </p:nvPicPr>
        <p:blipFill>
          <a:blip r:embed="rId12"/>
          <a:stretch/>
        </p:blipFill>
        <p:spPr>
          <a:xfrm>
            <a:off x="4165200" y="1332360"/>
            <a:ext cx="894960" cy="901080"/>
          </a:xfrm>
          <a:prstGeom prst="rect">
            <a:avLst/>
          </a:prstGeom>
          <a:ln w="0">
            <a:noFill/>
          </a:ln>
        </p:spPr>
      </p:pic>
      <p:pic>
        <p:nvPicPr>
          <p:cNvPr id="167" name="Picture 4" descr="http://www.foodandhealth.com/images/clipart_150/loq_fat_yoghurt.jpg"/>
          <p:cNvPicPr/>
          <p:nvPr/>
        </p:nvPicPr>
        <p:blipFill>
          <a:blip r:embed="rId13"/>
          <a:stretch/>
        </p:blipFill>
        <p:spPr>
          <a:xfrm>
            <a:off x="4464000" y="5410080"/>
            <a:ext cx="923400" cy="929520"/>
          </a:xfrm>
          <a:prstGeom prst="rect">
            <a:avLst/>
          </a:prstGeom>
          <a:ln w="0">
            <a:noFill/>
          </a:ln>
        </p:spPr>
      </p:pic>
      <p:pic>
        <p:nvPicPr>
          <p:cNvPr id="168" name="Picture 6" descr="https://encrypted-tbn1.gstatic.com/images?q=tbn:ANd9GcRpvtgJigGQW3Q63lzFmHRgZ21jT5euauFd2qP6aDT5YX5KPJii"/>
          <p:cNvPicPr/>
          <p:nvPr/>
        </p:nvPicPr>
        <p:blipFill>
          <a:blip r:embed="rId14"/>
          <a:stretch/>
        </p:blipFill>
        <p:spPr>
          <a:xfrm>
            <a:off x="6099480" y="1464840"/>
            <a:ext cx="748800" cy="1100880"/>
          </a:xfrm>
          <a:prstGeom prst="rect">
            <a:avLst/>
          </a:prstGeom>
          <a:ln w="0">
            <a:noFill/>
          </a:ln>
        </p:spPr>
      </p:pic>
      <p:pic>
        <p:nvPicPr>
          <p:cNvPr id="169" name="Picture 8" descr="https://encrypted-tbn1.gstatic.com/images?q=tbn:ANd9GcRpvtgJigGQW3Q63lzFmHRgZ21jT5euauFd2qP6aDT5YX5KPJii"/>
          <p:cNvPicPr/>
          <p:nvPr/>
        </p:nvPicPr>
        <p:blipFill>
          <a:blip r:embed="rId15"/>
          <a:stretch/>
        </p:blipFill>
        <p:spPr>
          <a:xfrm>
            <a:off x="3519000" y="5748840"/>
            <a:ext cx="648720" cy="954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69" dur="indefinite" restart="never" nodeType="tmRoot">
          <p:childTnLst>
            <p:seq>
              <p:cTn id="270" dur="indefinite" nodeType="mainSeq">
                <p:childTnLst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>
                      <p:stCondLst>
                        <p:cond delay="indefinite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465</TotalTime>
  <Application>LibreOffice/7.6.2.1$Windows_X86_64 LibreOffice_project/56f7684011345957bbf33a7ee678afaf4d2ba333</Application>
  <AppVersion>15.0000</AppVersion>
  <Words>297</Words>
  <Paragraphs>93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2013-03-09T21:00:39Z</dcterms:created>
  <dc:creator>Thomas spaak</dc:creator>
  <dc:description/>
  <dc:language>fr-FR</dc:language>
  <cp:lastModifiedBy/>
  <dcterms:modified xsi:type="dcterms:W3CDTF">2023-12-11T15:08:44Z</dcterms:modified>
  <cp:revision>25</cp:revision>
  <dc:subject/>
  <dc:title>FOOD AND DRINKS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Affichage à l'écran (4:3)</vt:lpwstr>
  </property>
  <property fmtid="{D5CDD505-2E9C-101B-9397-08002B2CF9AE}" pid="3" name="Slides">
    <vt:i4>8</vt:i4>
  </property>
</Properties>
</file>