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89" r:id="rId2"/>
    <p:sldId id="290" r:id="rId3"/>
    <p:sldId id="257" r:id="rId4"/>
    <p:sldId id="258" r:id="rId5"/>
    <p:sldId id="303" r:id="rId6"/>
    <p:sldId id="259" r:id="rId7"/>
    <p:sldId id="296" r:id="rId8"/>
    <p:sldId id="294" r:id="rId9"/>
    <p:sldId id="295" r:id="rId10"/>
    <p:sldId id="293" r:id="rId11"/>
    <p:sldId id="260" r:id="rId12"/>
    <p:sldId id="302" r:id="rId13"/>
    <p:sldId id="261" r:id="rId14"/>
    <p:sldId id="263" r:id="rId15"/>
    <p:sldId id="262" r:id="rId16"/>
    <p:sldId id="301" r:id="rId17"/>
    <p:sldId id="264" r:id="rId18"/>
    <p:sldId id="265" r:id="rId19"/>
    <p:sldId id="266" r:id="rId20"/>
    <p:sldId id="267" r:id="rId21"/>
    <p:sldId id="268" r:id="rId22"/>
    <p:sldId id="269" r:id="rId23"/>
    <p:sldId id="271" r:id="rId24"/>
    <p:sldId id="270" r:id="rId25"/>
    <p:sldId id="272" r:id="rId26"/>
    <p:sldId id="274" r:id="rId27"/>
    <p:sldId id="273" r:id="rId28"/>
    <p:sldId id="276" r:id="rId29"/>
    <p:sldId id="277" r:id="rId30"/>
    <p:sldId id="278" r:id="rId31"/>
    <p:sldId id="279" r:id="rId32"/>
    <p:sldId id="280" r:id="rId33"/>
    <p:sldId id="287" r:id="rId34"/>
    <p:sldId id="288" r:id="rId35"/>
    <p:sldId id="291" r:id="rId36"/>
    <p:sldId id="29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9"/>
    <p:restoredTop sz="94590"/>
  </p:normalViewPr>
  <p:slideViewPr>
    <p:cSldViewPr snapToGrid="0" snapToObjects="1">
      <p:cViewPr>
        <p:scale>
          <a:sx n="118" d="100"/>
          <a:sy n="118" d="100"/>
        </p:scale>
        <p:origin x="-1434" y="-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9C4E64-0768-094E-9F5A-EA3EFA0BEF7F}"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en-GB"/>
        </a:p>
      </dgm:t>
    </dgm:pt>
    <dgm:pt modelId="{406FD489-E00A-B94D-8B35-71784A747164}">
      <dgm:prSet phldrT="[Text]"/>
      <dgm:spPr>
        <a:solidFill>
          <a:srgbClr val="00B050"/>
        </a:solidFill>
      </dgm:spPr>
      <dgm:t>
        <a:bodyPr/>
        <a:lstStyle/>
        <a:p>
          <a:r>
            <a:rPr lang="en-GB" dirty="0" smtClean="0"/>
            <a:t>Reduce Reuse Recycle</a:t>
          </a:r>
          <a:endParaRPr lang="en-GB" dirty="0"/>
        </a:p>
      </dgm:t>
    </dgm:pt>
    <dgm:pt modelId="{4C5B9A12-7ABA-274E-BFE2-EDFB144E22FD}" type="parTrans" cxnId="{D9C27B21-CF4E-724E-9A09-E09C149FFD55}">
      <dgm:prSet/>
      <dgm:spPr/>
      <dgm:t>
        <a:bodyPr/>
        <a:lstStyle/>
        <a:p>
          <a:endParaRPr lang="en-GB"/>
        </a:p>
      </dgm:t>
    </dgm:pt>
    <dgm:pt modelId="{9657A594-9846-8442-872E-DB9D185F850D}" type="sibTrans" cxnId="{D9C27B21-CF4E-724E-9A09-E09C149FFD55}">
      <dgm:prSet/>
      <dgm:spPr/>
      <dgm:t>
        <a:bodyPr/>
        <a:lstStyle/>
        <a:p>
          <a:endParaRPr lang="en-GB"/>
        </a:p>
      </dgm:t>
    </dgm:pt>
    <dgm:pt modelId="{7DBF3C6E-FC0A-FD46-A39A-89E9F85138B4}">
      <dgm:prSet phldrT="[Text]"/>
      <dgm:spPr>
        <a:solidFill>
          <a:srgbClr val="00B050"/>
        </a:solidFill>
        <a:ln>
          <a:solidFill>
            <a:schemeClr val="bg1"/>
          </a:solidFill>
        </a:ln>
      </dgm:spPr>
      <dgm:t>
        <a:bodyPr/>
        <a:lstStyle/>
        <a:p>
          <a:r>
            <a:rPr lang="en-GB" dirty="0" smtClean="0"/>
            <a:t>Conserve non-renewable fossil fuels</a:t>
          </a:r>
          <a:endParaRPr lang="en-GB" dirty="0"/>
        </a:p>
      </dgm:t>
    </dgm:pt>
    <dgm:pt modelId="{DFBF5A70-06B3-3648-917C-2DB1727A9E2F}" type="parTrans" cxnId="{E1A8D659-F60B-E84B-8CBB-8A6300D198A7}">
      <dgm:prSet/>
      <dgm:spPr/>
      <dgm:t>
        <a:bodyPr/>
        <a:lstStyle/>
        <a:p>
          <a:endParaRPr lang="en-GB" dirty="0"/>
        </a:p>
      </dgm:t>
    </dgm:pt>
    <dgm:pt modelId="{4A34206E-D9CD-9E41-B0D0-1BBDD35BF428}" type="sibTrans" cxnId="{E1A8D659-F60B-E84B-8CBB-8A6300D198A7}">
      <dgm:prSet/>
      <dgm:spPr/>
      <dgm:t>
        <a:bodyPr/>
        <a:lstStyle/>
        <a:p>
          <a:endParaRPr lang="en-GB"/>
        </a:p>
      </dgm:t>
    </dgm:pt>
    <dgm:pt modelId="{B668B460-E956-7C4D-8795-830B626707B9}">
      <dgm:prSet phldrT="[Text]"/>
      <dgm:spPr>
        <a:solidFill>
          <a:srgbClr val="00B050"/>
        </a:solidFill>
        <a:ln>
          <a:solidFill>
            <a:schemeClr val="bg1"/>
          </a:solidFill>
        </a:ln>
      </dgm:spPr>
      <dgm:t>
        <a:bodyPr/>
        <a:lstStyle/>
        <a:p>
          <a:r>
            <a:rPr lang="en-GB" dirty="0" smtClean="0"/>
            <a:t>Reduce waste going to landfill</a:t>
          </a:r>
          <a:endParaRPr lang="en-GB" dirty="0"/>
        </a:p>
      </dgm:t>
    </dgm:pt>
    <dgm:pt modelId="{B6C158F0-1BC1-034E-ADD4-4EBDB6DCBE9C}" type="parTrans" cxnId="{78DDB31F-A826-EE4D-9B93-3E9FEB1C5EF0}">
      <dgm:prSet/>
      <dgm:spPr/>
      <dgm:t>
        <a:bodyPr/>
        <a:lstStyle/>
        <a:p>
          <a:endParaRPr lang="en-GB" dirty="0"/>
        </a:p>
      </dgm:t>
    </dgm:pt>
    <dgm:pt modelId="{F050D513-31B5-3A4F-94CB-49C7F40F07CC}" type="sibTrans" cxnId="{78DDB31F-A826-EE4D-9B93-3E9FEB1C5EF0}">
      <dgm:prSet/>
      <dgm:spPr/>
      <dgm:t>
        <a:bodyPr/>
        <a:lstStyle/>
        <a:p>
          <a:endParaRPr lang="en-GB"/>
        </a:p>
      </dgm:t>
    </dgm:pt>
    <dgm:pt modelId="{6F2AA58D-62B2-C14B-90C4-6F3D41168ECE}">
      <dgm:prSet phldrT="[Text]"/>
      <dgm:spPr>
        <a:solidFill>
          <a:srgbClr val="00B050"/>
        </a:solidFill>
      </dgm:spPr>
      <dgm:t>
        <a:bodyPr/>
        <a:lstStyle/>
        <a:p>
          <a:r>
            <a:rPr lang="en-GB" dirty="0" smtClean="0"/>
            <a:t>Reduce emissions of greenhouse gases</a:t>
          </a:r>
          <a:endParaRPr lang="en-GB" dirty="0"/>
        </a:p>
      </dgm:t>
    </dgm:pt>
    <dgm:pt modelId="{93A37467-F372-C043-8A12-47F426033F60}" type="parTrans" cxnId="{AA3B72DA-9B8C-BA40-AB8E-5C0F657F0BEE}">
      <dgm:prSet/>
      <dgm:spPr/>
      <dgm:t>
        <a:bodyPr/>
        <a:lstStyle/>
        <a:p>
          <a:endParaRPr lang="en-GB" dirty="0"/>
        </a:p>
      </dgm:t>
    </dgm:pt>
    <dgm:pt modelId="{3493668A-D569-FE43-AC91-9EE26F13019D}" type="sibTrans" cxnId="{AA3B72DA-9B8C-BA40-AB8E-5C0F657F0BEE}">
      <dgm:prSet/>
      <dgm:spPr/>
      <dgm:t>
        <a:bodyPr/>
        <a:lstStyle/>
        <a:p>
          <a:endParaRPr lang="en-GB"/>
        </a:p>
      </dgm:t>
    </dgm:pt>
    <dgm:pt modelId="{9989AF23-1A0C-704C-A0EC-901049AE8A73}">
      <dgm:prSet phldrT="[Text]"/>
      <dgm:spPr>
        <a:solidFill>
          <a:srgbClr val="00B050"/>
        </a:solidFill>
      </dgm:spPr>
      <dgm:t>
        <a:bodyPr/>
        <a:lstStyle/>
        <a:p>
          <a:r>
            <a:rPr lang="en-GB" dirty="0" smtClean="0"/>
            <a:t>Reduce energy consumption</a:t>
          </a:r>
          <a:endParaRPr lang="en-GB" dirty="0"/>
        </a:p>
      </dgm:t>
    </dgm:pt>
    <dgm:pt modelId="{3C21CB5C-5148-7849-B502-401BA1829D28}" type="parTrans" cxnId="{39B81720-F05E-DA4A-8C8A-DE30A64D40CC}">
      <dgm:prSet/>
      <dgm:spPr/>
      <dgm:t>
        <a:bodyPr/>
        <a:lstStyle/>
        <a:p>
          <a:endParaRPr lang="en-GB" dirty="0"/>
        </a:p>
      </dgm:t>
    </dgm:pt>
    <dgm:pt modelId="{38530C05-05D5-464F-9294-9A94503C1BEB}" type="sibTrans" cxnId="{39B81720-F05E-DA4A-8C8A-DE30A64D40CC}">
      <dgm:prSet/>
      <dgm:spPr/>
      <dgm:t>
        <a:bodyPr/>
        <a:lstStyle/>
        <a:p>
          <a:endParaRPr lang="en-GB"/>
        </a:p>
      </dgm:t>
    </dgm:pt>
    <dgm:pt modelId="{51C5AFBD-03E7-5542-A108-CA012DAAF52C}" type="pres">
      <dgm:prSet presAssocID="{199C4E64-0768-094E-9F5A-EA3EFA0BEF7F}" presName="cycle" presStyleCnt="0">
        <dgm:presLayoutVars>
          <dgm:chMax val="1"/>
          <dgm:dir/>
          <dgm:animLvl val="ctr"/>
          <dgm:resizeHandles val="exact"/>
        </dgm:presLayoutVars>
      </dgm:prSet>
      <dgm:spPr/>
      <dgm:t>
        <a:bodyPr/>
        <a:lstStyle/>
        <a:p>
          <a:endParaRPr lang="en-GB"/>
        </a:p>
      </dgm:t>
    </dgm:pt>
    <dgm:pt modelId="{01DA11F2-1390-604A-BB1B-F42421D9BE3D}" type="pres">
      <dgm:prSet presAssocID="{406FD489-E00A-B94D-8B35-71784A747164}" presName="centerShape" presStyleLbl="node0" presStyleIdx="0" presStyleCnt="1"/>
      <dgm:spPr/>
      <dgm:t>
        <a:bodyPr/>
        <a:lstStyle/>
        <a:p>
          <a:endParaRPr lang="en-GB"/>
        </a:p>
      </dgm:t>
    </dgm:pt>
    <dgm:pt modelId="{8EC00E74-0A24-1646-9583-C65B50E0714A}" type="pres">
      <dgm:prSet presAssocID="{DFBF5A70-06B3-3648-917C-2DB1727A9E2F}" presName="Name9" presStyleLbl="parChTrans1D2" presStyleIdx="0" presStyleCnt="4"/>
      <dgm:spPr/>
      <dgm:t>
        <a:bodyPr/>
        <a:lstStyle/>
        <a:p>
          <a:endParaRPr lang="en-GB"/>
        </a:p>
      </dgm:t>
    </dgm:pt>
    <dgm:pt modelId="{60C245F1-FA4F-6847-99D9-A549BBA55F4A}" type="pres">
      <dgm:prSet presAssocID="{DFBF5A70-06B3-3648-917C-2DB1727A9E2F}" presName="connTx" presStyleLbl="parChTrans1D2" presStyleIdx="0" presStyleCnt="4"/>
      <dgm:spPr/>
      <dgm:t>
        <a:bodyPr/>
        <a:lstStyle/>
        <a:p>
          <a:endParaRPr lang="en-GB"/>
        </a:p>
      </dgm:t>
    </dgm:pt>
    <dgm:pt modelId="{72F1CAAF-0486-724D-AC7E-9A98BEC7DD1B}" type="pres">
      <dgm:prSet presAssocID="{7DBF3C6E-FC0A-FD46-A39A-89E9F85138B4}" presName="node" presStyleLbl="node1" presStyleIdx="0" presStyleCnt="4">
        <dgm:presLayoutVars>
          <dgm:bulletEnabled val="1"/>
        </dgm:presLayoutVars>
      </dgm:prSet>
      <dgm:spPr/>
      <dgm:t>
        <a:bodyPr/>
        <a:lstStyle/>
        <a:p>
          <a:endParaRPr lang="en-GB"/>
        </a:p>
      </dgm:t>
    </dgm:pt>
    <dgm:pt modelId="{94E116DE-4F8B-1343-BC42-0F7DCBDF8084}" type="pres">
      <dgm:prSet presAssocID="{B6C158F0-1BC1-034E-ADD4-4EBDB6DCBE9C}" presName="Name9" presStyleLbl="parChTrans1D2" presStyleIdx="1" presStyleCnt="4"/>
      <dgm:spPr/>
      <dgm:t>
        <a:bodyPr/>
        <a:lstStyle/>
        <a:p>
          <a:endParaRPr lang="en-GB"/>
        </a:p>
      </dgm:t>
    </dgm:pt>
    <dgm:pt modelId="{22A70E98-A9FA-7C40-9F25-C2EECF337F8D}" type="pres">
      <dgm:prSet presAssocID="{B6C158F0-1BC1-034E-ADD4-4EBDB6DCBE9C}" presName="connTx" presStyleLbl="parChTrans1D2" presStyleIdx="1" presStyleCnt="4"/>
      <dgm:spPr/>
      <dgm:t>
        <a:bodyPr/>
        <a:lstStyle/>
        <a:p>
          <a:endParaRPr lang="en-GB"/>
        </a:p>
      </dgm:t>
    </dgm:pt>
    <dgm:pt modelId="{E3ECAA04-98EA-9541-9412-64A215B6107A}" type="pres">
      <dgm:prSet presAssocID="{B668B460-E956-7C4D-8795-830B626707B9}" presName="node" presStyleLbl="node1" presStyleIdx="1" presStyleCnt="4">
        <dgm:presLayoutVars>
          <dgm:bulletEnabled val="1"/>
        </dgm:presLayoutVars>
      </dgm:prSet>
      <dgm:spPr/>
      <dgm:t>
        <a:bodyPr/>
        <a:lstStyle/>
        <a:p>
          <a:endParaRPr lang="en-GB"/>
        </a:p>
      </dgm:t>
    </dgm:pt>
    <dgm:pt modelId="{FEC49D10-5A8F-FD4B-9227-5B98B4F853CF}" type="pres">
      <dgm:prSet presAssocID="{93A37467-F372-C043-8A12-47F426033F60}" presName="Name9" presStyleLbl="parChTrans1D2" presStyleIdx="2" presStyleCnt="4"/>
      <dgm:spPr/>
      <dgm:t>
        <a:bodyPr/>
        <a:lstStyle/>
        <a:p>
          <a:endParaRPr lang="en-GB"/>
        </a:p>
      </dgm:t>
    </dgm:pt>
    <dgm:pt modelId="{870CB0F8-5795-6A49-AFD5-F34EB8FD4093}" type="pres">
      <dgm:prSet presAssocID="{93A37467-F372-C043-8A12-47F426033F60}" presName="connTx" presStyleLbl="parChTrans1D2" presStyleIdx="2" presStyleCnt="4"/>
      <dgm:spPr/>
      <dgm:t>
        <a:bodyPr/>
        <a:lstStyle/>
        <a:p>
          <a:endParaRPr lang="en-GB"/>
        </a:p>
      </dgm:t>
    </dgm:pt>
    <dgm:pt modelId="{05811819-724B-8F43-8604-8684D6EE91AC}" type="pres">
      <dgm:prSet presAssocID="{6F2AA58D-62B2-C14B-90C4-6F3D41168ECE}" presName="node" presStyleLbl="node1" presStyleIdx="2" presStyleCnt="4">
        <dgm:presLayoutVars>
          <dgm:bulletEnabled val="1"/>
        </dgm:presLayoutVars>
      </dgm:prSet>
      <dgm:spPr/>
      <dgm:t>
        <a:bodyPr/>
        <a:lstStyle/>
        <a:p>
          <a:endParaRPr lang="en-GB"/>
        </a:p>
      </dgm:t>
    </dgm:pt>
    <dgm:pt modelId="{57C36FA1-8766-CE41-87B2-F0A017DFD0FC}" type="pres">
      <dgm:prSet presAssocID="{3C21CB5C-5148-7849-B502-401BA1829D28}" presName="Name9" presStyleLbl="parChTrans1D2" presStyleIdx="3" presStyleCnt="4"/>
      <dgm:spPr/>
      <dgm:t>
        <a:bodyPr/>
        <a:lstStyle/>
        <a:p>
          <a:endParaRPr lang="en-GB"/>
        </a:p>
      </dgm:t>
    </dgm:pt>
    <dgm:pt modelId="{45987183-4DDE-BD40-92C0-EED39C9E3E9C}" type="pres">
      <dgm:prSet presAssocID="{3C21CB5C-5148-7849-B502-401BA1829D28}" presName="connTx" presStyleLbl="parChTrans1D2" presStyleIdx="3" presStyleCnt="4"/>
      <dgm:spPr/>
      <dgm:t>
        <a:bodyPr/>
        <a:lstStyle/>
        <a:p>
          <a:endParaRPr lang="en-GB"/>
        </a:p>
      </dgm:t>
    </dgm:pt>
    <dgm:pt modelId="{20E2025A-854D-6F4F-B033-EDD3E9463EE7}" type="pres">
      <dgm:prSet presAssocID="{9989AF23-1A0C-704C-A0EC-901049AE8A73}" presName="node" presStyleLbl="node1" presStyleIdx="3" presStyleCnt="4">
        <dgm:presLayoutVars>
          <dgm:bulletEnabled val="1"/>
        </dgm:presLayoutVars>
      </dgm:prSet>
      <dgm:spPr/>
      <dgm:t>
        <a:bodyPr/>
        <a:lstStyle/>
        <a:p>
          <a:endParaRPr lang="en-GB"/>
        </a:p>
      </dgm:t>
    </dgm:pt>
  </dgm:ptLst>
  <dgm:cxnLst>
    <dgm:cxn modelId="{6C22CE6D-3F52-0246-834E-D6000CE6B01E}" type="presOf" srcId="{B6C158F0-1BC1-034E-ADD4-4EBDB6DCBE9C}" destId="{22A70E98-A9FA-7C40-9F25-C2EECF337F8D}" srcOrd="1" destOrd="0" presId="urn:microsoft.com/office/officeart/2005/8/layout/radial1"/>
    <dgm:cxn modelId="{A432A6C9-0989-6F4C-B209-31C148C2DECE}" type="presOf" srcId="{B668B460-E956-7C4D-8795-830B626707B9}" destId="{E3ECAA04-98EA-9541-9412-64A215B6107A}" srcOrd="0" destOrd="0" presId="urn:microsoft.com/office/officeart/2005/8/layout/radial1"/>
    <dgm:cxn modelId="{ECB420F7-7D66-6F47-BE8D-0B4D412FF6F6}" type="presOf" srcId="{7DBF3C6E-FC0A-FD46-A39A-89E9F85138B4}" destId="{72F1CAAF-0486-724D-AC7E-9A98BEC7DD1B}" srcOrd="0" destOrd="0" presId="urn:microsoft.com/office/officeart/2005/8/layout/radial1"/>
    <dgm:cxn modelId="{F8994B15-A4C8-B64C-8A94-3F309E5EB759}" type="presOf" srcId="{406FD489-E00A-B94D-8B35-71784A747164}" destId="{01DA11F2-1390-604A-BB1B-F42421D9BE3D}" srcOrd="0" destOrd="0" presId="urn:microsoft.com/office/officeart/2005/8/layout/radial1"/>
    <dgm:cxn modelId="{39B81720-F05E-DA4A-8C8A-DE30A64D40CC}" srcId="{406FD489-E00A-B94D-8B35-71784A747164}" destId="{9989AF23-1A0C-704C-A0EC-901049AE8A73}" srcOrd="3" destOrd="0" parTransId="{3C21CB5C-5148-7849-B502-401BA1829D28}" sibTransId="{38530C05-05D5-464F-9294-9A94503C1BEB}"/>
    <dgm:cxn modelId="{C0DB9F58-5533-6F44-965B-340C1C7886F6}" type="presOf" srcId="{6F2AA58D-62B2-C14B-90C4-6F3D41168ECE}" destId="{05811819-724B-8F43-8604-8684D6EE91AC}" srcOrd="0" destOrd="0" presId="urn:microsoft.com/office/officeart/2005/8/layout/radial1"/>
    <dgm:cxn modelId="{08E25728-97A3-EF46-99D8-8A3219310F88}" type="presOf" srcId="{93A37467-F372-C043-8A12-47F426033F60}" destId="{870CB0F8-5795-6A49-AFD5-F34EB8FD4093}" srcOrd="1" destOrd="0" presId="urn:microsoft.com/office/officeart/2005/8/layout/radial1"/>
    <dgm:cxn modelId="{18598B05-9772-7243-9BB1-03FB1CB7D702}" type="presOf" srcId="{3C21CB5C-5148-7849-B502-401BA1829D28}" destId="{45987183-4DDE-BD40-92C0-EED39C9E3E9C}" srcOrd="1" destOrd="0" presId="urn:microsoft.com/office/officeart/2005/8/layout/radial1"/>
    <dgm:cxn modelId="{9BD2554B-D56C-FE4B-8540-F23A9BEDE0FF}" type="presOf" srcId="{3C21CB5C-5148-7849-B502-401BA1829D28}" destId="{57C36FA1-8766-CE41-87B2-F0A017DFD0FC}" srcOrd="0" destOrd="0" presId="urn:microsoft.com/office/officeart/2005/8/layout/radial1"/>
    <dgm:cxn modelId="{78DDB31F-A826-EE4D-9B93-3E9FEB1C5EF0}" srcId="{406FD489-E00A-B94D-8B35-71784A747164}" destId="{B668B460-E956-7C4D-8795-830B626707B9}" srcOrd="1" destOrd="0" parTransId="{B6C158F0-1BC1-034E-ADD4-4EBDB6DCBE9C}" sibTransId="{F050D513-31B5-3A4F-94CB-49C7F40F07CC}"/>
    <dgm:cxn modelId="{AA3B72DA-9B8C-BA40-AB8E-5C0F657F0BEE}" srcId="{406FD489-E00A-B94D-8B35-71784A747164}" destId="{6F2AA58D-62B2-C14B-90C4-6F3D41168ECE}" srcOrd="2" destOrd="0" parTransId="{93A37467-F372-C043-8A12-47F426033F60}" sibTransId="{3493668A-D569-FE43-AC91-9EE26F13019D}"/>
    <dgm:cxn modelId="{C81C7DDA-13AA-0246-95FA-BC6D1DBFDA08}" type="presOf" srcId="{B6C158F0-1BC1-034E-ADD4-4EBDB6DCBE9C}" destId="{94E116DE-4F8B-1343-BC42-0F7DCBDF8084}" srcOrd="0" destOrd="0" presId="urn:microsoft.com/office/officeart/2005/8/layout/radial1"/>
    <dgm:cxn modelId="{E2D3D785-9373-A949-B5A2-B0DD41A0CB4D}" type="presOf" srcId="{93A37467-F372-C043-8A12-47F426033F60}" destId="{FEC49D10-5A8F-FD4B-9227-5B98B4F853CF}" srcOrd="0" destOrd="0" presId="urn:microsoft.com/office/officeart/2005/8/layout/radial1"/>
    <dgm:cxn modelId="{EAD438B1-15BA-194B-9C93-E62BFF4921B6}" type="presOf" srcId="{DFBF5A70-06B3-3648-917C-2DB1727A9E2F}" destId="{60C245F1-FA4F-6847-99D9-A549BBA55F4A}" srcOrd="1" destOrd="0" presId="urn:microsoft.com/office/officeart/2005/8/layout/radial1"/>
    <dgm:cxn modelId="{D9C27B21-CF4E-724E-9A09-E09C149FFD55}" srcId="{199C4E64-0768-094E-9F5A-EA3EFA0BEF7F}" destId="{406FD489-E00A-B94D-8B35-71784A747164}" srcOrd="0" destOrd="0" parTransId="{4C5B9A12-7ABA-274E-BFE2-EDFB144E22FD}" sibTransId="{9657A594-9846-8442-872E-DB9D185F850D}"/>
    <dgm:cxn modelId="{1BB2739B-0893-AF4E-BD91-DBA30938307D}" type="presOf" srcId="{DFBF5A70-06B3-3648-917C-2DB1727A9E2F}" destId="{8EC00E74-0A24-1646-9583-C65B50E0714A}" srcOrd="0" destOrd="0" presId="urn:microsoft.com/office/officeart/2005/8/layout/radial1"/>
    <dgm:cxn modelId="{E1A8D659-F60B-E84B-8CBB-8A6300D198A7}" srcId="{406FD489-E00A-B94D-8B35-71784A747164}" destId="{7DBF3C6E-FC0A-FD46-A39A-89E9F85138B4}" srcOrd="0" destOrd="0" parTransId="{DFBF5A70-06B3-3648-917C-2DB1727A9E2F}" sibTransId="{4A34206E-D9CD-9E41-B0D0-1BBDD35BF428}"/>
    <dgm:cxn modelId="{4171EC6A-35FC-B048-BAFC-8D73C95875CF}" type="presOf" srcId="{9989AF23-1A0C-704C-A0EC-901049AE8A73}" destId="{20E2025A-854D-6F4F-B033-EDD3E9463EE7}" srcOrd="0" destOrd="0" presId="urn:microsoft.com/office/officeart/2005/8/layout/radial1"/>
    <dgm:cxn modelId="{0EB37D1F-E5D3-984C-8A78-32BF527CF74F}" type="presOf" srcId="{199C4E64-0768-094E-9F5A-EA3EFA0BEF7F}" destId="{51C5AFBD-03E7-5542-A108-CA012DAAF52C}" srcOrd="0" destOrd="0" presId="urn:microsoft.com/office/officeart/2005/8/layout/radial1"/>
    <dgm:cxn modelId="{279D9784-338C-3445-9549-52DEB1EA6E72}" type="presParOf" srcId="{51C5AFBD-03E7-5542-A108-CA012DAAF52C}" destId="{01DA11F2-1390-604A-BB1B-F42421D9BE3D}" srcOrd="0" destOrd="0" presId="urn:microsoft.com/office/officeart/2005/8/layout/radial1"/>
    <dgm:cxn modelId="{0101891D-EE8B-224C-89A2-F6A228392085}" type="presParOf" srcId="{51C5AFBD-03E7-5542-A108-CA012DAAF52C}" destId="{8EC00E74-0A24-1646-9583-C65B50E0714A}" srcOrd="1" destOrd="0" presId="urn:microsoft.com/office/officeart/2005/8/layout/radial1"/>
    <dgm:cxn modelId="{0D68A143-709E-A145-8FA1-348BAB1FEF05}" type="presParOf" srcId="{8EC00E74-0A24-1646-9583-C65B50E0714A}" destId="{60C245F1-FA4F-6847-99D9-A549BBA55F4A}" srcOrd="0" destOrd="0" presId="urn:microsoft.com/office/officeart/2005/8/layout/radial1"/>
    <dgm:cxn modelId="{A2A75F08-21C3-C640-A3FC-D33619192535}" type="presParOf" srcId="{51C5AFBD-03E7-5542-A108-CA012DAAF52C}" destId="{72F1CAAF-0486-724D-AC7E-9A98BEC7DD1B}" srcOrd="2" destOrd="0" presId="urn:microsoft.com/office/officeart/2005/8/layout/radial1"/>
    <dgm:cxn modelId="{5BAF17F5-D9D3-2541-93EA-B3458D7224F7}" type="presParOf" srcId="{51C5AFBD-03E7-5542-A108-CA012DAAF52C}" destId="{94E116DE-4F8B-1343-BC42-0F7DCBDF8084}" srcOrd="3" destOrd="0" presId="urn:microsoft.com/office/officeart/2005/8/layout/radial1"/>
    <dgm:cxn modelId="{7F2E8B22-82B2-FC40-B428-578EDB1074CA}" type="presParOf" srcId="{94E116DE-4F8B-1343-BC42-0F7DCBDF8084}" destId="{22A70E98-A9FA-7C40-9F25-C2EECF337F8D}" srcOrd="0" destOrd="0" presId="urn:microsoft.com/office/officeart/2005/8/layout/radial1"/>
    <dgm:cxn modelId="{B77E2C12-6DEA-2D47-AD1C-8CD02B49F30A}" type="presParOf" srcId="{51C5AFBD-03E7-5542-A108-CA012DAAF52C}" destId="{E3ECAA04-98EA-9541-9412-64A215B6107A}" srcOrd="4" destOrd="0" presId="urn:microsoft.com/office/officeart/2005/8/layout/radial1"/>
    <dgm:cxn modelId="{4AAD59C2-4843-9A4A-8C3E-FDDF97875E37}" type="presParOf" srcId="{51C5AFBD-03E7-5542-A108-CA012DAAF52C}" destId="{FEC49D10-5A8F-FD4B-9227-5B98B4F853CF}" srcOrd="5" destOrd="0" presId="urn:microsoft.com/office/officeart/2005/8/layout/radial1"/>
    <dgm:cxn modelId="{0AB8914D-41E4-3342-8287-18FBBA380CBA}" type="presParOf" srcId="{FEC49D10-5A8F-FD4B-9227-5B98B4F853CF}" destId="{870CB0F8-5795-6A49-AFD5-F34EB8FD4093}" srcOrd="0" destOrd="0" presId="urn:microsoft.com/office/officeart/2005/8/layout/radial1"/>
    <dgm:cxn modelId="{4A65D209-C841-3646-A7FD-E9DDB23727E9}" type="presParOf" srcId="{51C5AFBD-03E7-5542-A108-CA012DAAF52C}" destId="{05811819-724B-8F43-8604-8684D6EE91AC}" srcOrd="6" destOrd="0" presId="urn:microsoft.com/office/officeart/2005/8/layout/radial1"/>
    <dgm:cxn modelId="{945233E8-2C19-294A-BB6A-32B40B431780}" type="presParOf" srcId="{51C5AFBD-03E7-5542-A108-CA012DAAF52C}" destId="{57C36FA1-8766-CE41-87B2-F0A017DFD0FC}" srcOrd="7" destOrd="0" presId="urn:microsoft.com/office/officeart/2005/8/layout/radial1"/>
    <dgm:cxn modelId="{FC52E1F9-B3DB-C046-9CEE-BD74795F4839}" type="presParOf" srcId="{57C36FA1-8766-CE41-87B2-F0A017DFD0FC}" destId="{45987183-4DDE-BD40-92C0-EED39C9E3E9C}" srcOrd="0" destOrd="0" presId="urn:microsoft.com/office/officeart/2005/8/layout/radial1"/>
    <dgm:cxn modelId="{43BB9466-2B57-CD45-9C83-3A136040CF5F}" type="presParOf" srcId="{51C5AFBD-03E7-5542-A108-CA012DAAF52C}" destId="{20E2025A-854D-6F4F-B033-EDD3E9463EE7}"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A44EBC0-CE46-7443-9988-6686AE323195}" type="datetimeFigureOut">
              <a:rPr lang="en-GB" smtClean="0"/>
              <a:t>05/11/2023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CB830D0-9EC5-E345-AC9A-D2BE37B432F9}" type="slidenum">
              <a:rPr lang="en-GB" smtClean="0"/>
              <a:t>‹N°›</a:t>
            </a:fld>
            <a:endParaRPr lang="en-GB" dirty="0"/>
          </a:p>
        </p:txBody>
      </p:sp>
    </p:spTree>
    <p:extLst>
      <p:ext uri="{BB962C8B-B14F-4D97-AF65-F5344CB8AC3E}">
        <p14:creationId xmlns:p14="http://schemas.microsoft.com/office/powerpoint/2010/main" val="1229809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44EBC0-CE46-7443-9988-6686AE323195}" type="datetimeFigureOut">
              <a:rPr lang="en-GB" smtClean="0"/>
              <a:t>05/11/2023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CB830D0-9EC5-E345-AC9A-D2BE37B432F9}" type="slidenum">
              <a:rPr lang="en-GB" smtClean="0"/>
              <a:t>‹N°›</a:t>
            </a:fld>
            <a:endParaRPr lang="en-GB" dirty="0"/>
          </a:p>
        </p:txBody>
      </p:sp>
    </p:spTree>
    <p:extLst>
      <p:ext uri="{BB962C8B-B14F-4D97-AF65-F5344CB8AC3E}">
        <p14:creationId xmlns:p14="http://schemas.microsoft.com/office/powerpoint/2010/main" val="1507951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44EBC0-CE46-7443-9988-6686AE323195}" type="datetimeFigureOut">
              <a:rPr lang="en-GB" smtClean="0"/>
              <a:t>05/11/2023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CB830D0-9EC5-E345-AC9A-D2BE37B432F9}" type="slidenum">
              <a:rPr lang="en-GB" smtClean="0"/>
              <a:t>‹N°›</a:t>
            </a:fld>
            <a:endParaRPr lang="en-GB" dirty="0"/>
          </a:p>
        </p:txBody>
      </p:sp>
    </p:spTree>
    <p:extLst>
      <p:ext uri="{BB962C8B-B14F-4D97-AF65-F5344CB8AC3E}">
        <p14:creationId xmlns:p14="http://schemas.microsoft.com/office/powerpoint/2010/main" val="168889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44EBC0-CE46-7443-9988-6686AE323195}" type="datetimeFigureOut">
              <a:rPr lang="en-GB" smtClean="0"/>
              <a:t>05/11/2023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CB830D0-9EC5-E345-AC9A-D2BE37B432F9}" type="slidenum">
              <a:rPr lang="en-GB" smtClean="0"/>
              <a:t>‹N°›</a:t>
            </a:fld>
            <a:endParaRPr lang="en-GB" dirty="0"/>
          </a:p>
        </p:txBody>
      </p:sp>
    </p:spTree>
    <p:extLst>
      <p:ext uri="{BB962C8B-B14F-4D97-AF65-F5344CB8AC3E}">
        <p14:creationId xmlns:p14="http://schemas.microsoft.com/office/powerpoint/2010/main" val="201875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44EBC0-CE46-7443-9988-6686AE323195}" type="datetimeFigureOut">
              <a:rPr lang="en-GB" smtClean="0"/>
              <a:t>05/11/2023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CB830D0-9EC5-E345-AC9A-D2BE37B432F9}" type="slidenum">
              <a:rPr lang="en-GB" smtClean="0"/>
              <a:t>‹N°›</a:t>
            </a:fld>
            <a:endParaRPr lang="en-GB" dirty="0"/>
          </a:p>
        </p:txBody>
      </p:sp>
    </p:spTree>
    <p:extLst>
      <p:ext uri="{BB962C8B-B14F-4D97-AF65-F5344CB8AC3E}">
        <p14:creationId xmlns:p14="http://schemas.microsoft.com/office/powerpoint/2010/main" val="115311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A44EBC0-CE46-7443-9988-6686AE323195}" type="datetimeFigureOut">
              <a:rPr lang="en-GB" smtClean="0"/>
              <a:t>05/11/2023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CB830D0-9EC5-E345-AC9A-D2BE37B432F9}" type="slidenum">
              <a:rPr lang="en-GB" smtClean="0"/>
              <a:t>‹N°›</a:t>
            </a:fld>
            <a:endParaRPr lang="en-GB" dirty="0"/>
          </a:p>
        </p:txBody>
      </p:sp>
    </p:spTree>
    <p:extLst>
      <p:ext uri="{BB962C8B-B14F-4D97-AF65-F5344CB8AC3E}">
        <p14:creationId xmlns:p14="http://schemas.microsoft.com/office/powerpoint/2010/main" val="1477104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A44EBC0-CE46-7443-9988-6686AE323195}" type="datetimeFigureOut">
              <a:rPr lang="en-GB" smtClean="0"/>
              <a:t>05/11/2023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CB830D0-9EC5-E345-AC9A-D2BE37B432F9}" type="slidenum">
              <a:rPr lang="en-GB" smtClean="0"/>
              <a:t>‹N°›</a:t>
            </a:fld>
            <a:endParaRPr lang="en-GB" dirty="0"/>
          </a:p>
        </p:txBody>
      </p:sp>
    </p:spTree>
    <p:extLst>
      <p:ext uri="{BB962C8B-B14F-4D97-AF65-F5344CB8AC3E}">
        <p14:creationId xmlns:p14="http://schemas.microsoft.com/office/powerpoint/2010/main" val="792758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A44EBC0-CE46-7443-9988-6686AE323195}" type="datetimeFigureOut">
              <a:rPr lang="en-GB" smtClean="0"/>
              <a:t>05/11/2023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CB830D0-9EC5-E345-AC9A-D2BE37B432F9}" type="slidenum">
              <a:rPr lang="en-GB" smtClean="0"/>
              <a:t>‹N°›</a:t>
            </a:fld>
            <a:endParaRPr lang="en-GB" dirty="0"/>
          </a:p>
        </p:txBody>
      </p:sp>
    </p:spTree>
    <p:extLst>
      <p:ext uri="{BB962C8B-B14F-4D97-AF65-F5344CB8AC3E}">
        <p14:creationId xmlns:p14="http://schemas.microsoft.com/office/powerpoint/2010/main" val="909832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4EBC0-CE46-7443-9988-6686AE323195}" type="datetimeFigureOut">
              <a:rPr lang="en-GB" smtClean="0"/>
              <a:t>05/11/2023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CB830D0-9EC5-E345-AC9A-D2BE37B432F9}" type="slidenum">
              <a:rPr lang="en-GB" smtClean="0"/>
              <a:t>‹N°›</a:t>
            </a:fld>
            <a:endParaRPr lang="en-GB" dirty="0"/>
          </a:p>
        </p:txBody>
      </p:sp>
    </p:spTree>
    <p:extLst>
      <p:ext uri="{BB962C8B-B14F-4D97-AF65-F5344CB8AC3E}">
        <p14:creationId xmlns:p14="http://schemas.microsoft.com/office/powerpoint/2010/main" val="147164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4EBC0-CE46-7443-9988-6686AE323195}" type="datetimeFigureOut">
              <a:rPr lang="en-GB" smtClean="0"/>
              <a:t>05/11/2023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CB830D0-9EC5-E345-AC9A-D2BE37B432F9}" type="slidenum">
              <a:rPr lang="en-GB" smtClean="0"/>
              <a:t>‹N°›</a:t>
            </a:fld>
            <a:endParaRPr lang="en-GB" dirty="0"/>
          </a:p>
        </p:txBody>
      </p:sp>
    </p:spTree>
    <p:extLst>
      <p:ext uri="{BB962C8B-B14F-4D97-AF65-F5344CB8AC3E}">
        <p14:creationId xmlns:p14="http://schemas.microsoft.com/office/powerpoint/2010/main" val="140904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4EBC0-CE46-7443-9988-6686AE323195}" type="datetimeFigureOut">
              <a:rPr lang="en-GB" smtClean="0"/>
              <a:t>05/11/2023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CB830D0-9EC5-E345-AC9A-D2BE37B432F9}" type="slidenum">
              <a:rPr lang="en-GB" smtClean="0"/>
              <a:t>‹N°›</a:t>
            </a:fld>
            <a:endParaRPr lang="en-GB" dirty="0"/>
          </a:p>
        </p:txBody>
      </p:sp>
    </p:spTree>
    <p:extLst>
      <p:ext uri="{BB962C8B-B14F-4D97-AF65-F5344CB8AC3E}">
        <p14:creationId xmlns:p14="http://schemas.microsoft.com/office/powerpoint/2010/main" val="1470886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4EBC0-CE46-7443-9988-6686AE323195}" type="datetimeFigureOut">
              <a:rPr lang="en-GB" smtClean="0"/>
              <a:t>05/11/2023</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B830D0-9EC5-E345-AC9A-D2BE37B432F9}" type="slidenum">
              <a:rPr lang="en-GB" smtClean="0"/>
              <a:t>‹N°›</a:t>
            </a:fld>
            <a:endParaRPr lang="en-GB" dirty="0"/>
          </a:p>
        </p:txBody>
      </p:sp>
    </p:spTree>
    <p:extLst>
      <p:ext uri="{BB962C8B-B14F-4D97-AF65-F5344CB8AC3E}">
        <p14:creationId xmlns:p14="http://schemas.microsoft.com/office/powerpoint/2010/main" val="2100280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ypte.org.uk/"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hyperlink" Target="http://www.recycling.co.uk/" TargetMode="External"/><Relationship Id="rId2" Type="http://schemas.openxmlformats.org/officeDocument/2006/relationships/hyperlink" Target="http://www.recyclenow.co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69" y="139839"/>
            <a:ext cx="8048381" cy="1325563"/>
          </a:xfrm>
        </p:spPr>
        <p:txBody>
          <a:bodyPr/>
          <a:lstStyle/>
          <a:p>
            <a:r>
              <a:rPr lang="en-US" b="1" dirty="0" smtClean="0">
                <a:solidFill>
                  <a:srgbClr val="0070C0"/>
                </a:solidFill>
                <a:latin typeface="Comic Sans MS" charset="0"/>
                <a:ea typeface="Comic Sans MS" charset="0"/>
                <a:cs typeface="Comic Sans MS" charset="0"/>
              </a:rPr>
              <a:t>Note to </a:t>
            </a:r>
            <a:r>
              <a:rPr lang="en-US" b="1" dirty="0">
                <a:solidFill>
                  <a:srgbClr val="0070C0"/>
                </a:solidFill>
                <a:latin typeface="Comic Sans MS" charset="0"/>
                <a:ea typeface="Comic Sans MS" charset="0"/>
                <a:cs typeface="Comic Sans MS" charset="0"/>
              </a:rPr>
              <a:t>t</a:t>
            </a:r>
            <a:r>
              <a:rPr lang="en-US" b="1" dirty="0" smtClean="0">
                <a:solidFill>
                  <a:srgbClr val="0070C0"/>
                </a:solidFill>
                <a:latin typeface="Comic Sans MS" charset="0"/>
                <a:ea typeface="Comic Sans MS" charset="0"/>
                <a:cs typeface="Comic Sans MS" charset="0"/>
              </a:rPr>
              <a:t>eachers</a:t>
            </a:r>
            <a:endParaRPr lang="en-US" b="1" dirty="0">
              <a:solidFill>
                <a:srgbClr val="0070C0"/>
              </a:solidFill>
              <a:latin typeface="Comic Sans MS" charset="0"/>
              <a:ea typeface="Comic Sans MS" charset="0"/>
              <a:cs typeface="Comic Sans MS" charset="0"/>
            </a:endParaRPr>
          </a:p>
        </p:txBody>
      </p:sp>
      <p:sp>
        <p:nvSpPr>
          <p:cNvPr id="3" name="Content Placeholder 2"/>
          <p:cNvSpPr>
            <a:spLocks noGrp="1"/>
          </p:cNvSpPr>
          <p:nvPr>
            <p:ph idx="1"/>
          </p:nvPr>
        </p:nvSpPr>
        <p:spPr>
          <a:xfrm>
            <a:off x="466969" y="1351330"/>
            <a:ext cx="8229600" cy="4525963"/>
          </a:xfrm>
        </p:spPr>
        <p:txBody>
          <a:bodyPr>
            <a:noAutofit/>
          </a:bodyPr>
          <a:lstStyle/>
          <a:p>
            <a:pPr marL="0" indent="0">
              <a:buNone/>
            </a:pPr>
            <a:r>
              <a:rPr lang="en-US" sz="2500" dirty="0" smtClean="0">
                <a:latin typeface="Comic Sans MS" charset="0"/>
                <a:ea typeface="Comic Sans MS" charset="0"/>
                <a:cs typeface="Comic Sans MS" charset="0"/>
              </a:rPr>
              <a:t>Thank you for downloading this presentation from the Young People’s Trust for the Environment.  You are welcome to modify it by adding your own slides or deleting ones you don’t need.</a:t>
            </a:r>
          </a:p>
          <a:p>
            <a:pPr marL="0" indent="0">
              <a:buNone/>
            </a:pPr>
            <a:r>
              <a:rPr lang="en-US" sz="2500" dirty="0" smtClean="0">
                <a:latin typeface="Comic Sans MS" charset="0"/>
                <a:ea typeface="Comic Sans MS" charset="0"/>
                <a:cs typeface="Comic Sans MS" charset="0"/>
              </a:rPr>
              <a:t>Please do not remove the photo credits from any of the photos you use and we would be very grateful if you could leave YPTE’s logo and web address on the relevant pages.  </a:t>
            </a:r>
          </a:p>
          <a:p>
            <a:pPr marL="0" indent="0">
              <a:buNone/>
            </a:pPr>
            <a:r>
              <a:rPr lang="en-US" sz="2500" dirty="0" smtClean="0">
                <a:latin typeface="Comic Sans MS" charset="0"/>
                <a:ea typeface="Comic Sans MS" charset="0"/>
                <a:cs typeface="Comic Sans MS" charset="0"/>
              </a:rPr>
              <a:t>We want to encourage more and more young people to learn about taking care of our world for the future. Our website is a great starting point for this, where you can find lots more supporting information - </a:t>
            </a:r>
            <a:r>
              <a:rPr lang="en-US" sz="2500" dirty="0" smtClean="0">
                <a:latin typeface="Comic Sans MS" charset="0"/>
                <a:ea typeface="Comic Sans MS" charset="0"/>
                <a:cs typeface="Comic Sans MS" charset="0"/>
                <a:hlinkClick r:id="rId2"/>
              </a:rPr>
              <a:t>http://</a:t>
            </a:r>
            <a:r>
              <a:rPr lang="en-US" sz="2500" dirty="0" smtClean="0">
                <a:solidFill>
                  <a:srgbClr val="0070C0"/>
                </a:solidFill>
                <a:latin typeface="Comic Sans MS" charset="0"/>
                <a:ea typeface="Comic Sans MS" charset="0"/>
                <a:cs typeface="Comic Sans MS" charset="0"/>
                <a:hlinkClick r:id="rId2"/>
              </a:rPr>
              <a:t>ypte.org.uk</a:t>
            </a:r>
            <a:endParaRPr lang="en-US" sz="2500" dirty="0">
              <a:solidFill>
                <a:srgbClr val="0070C0"/>
              </a:solidFill>
              <a:latin typeface="Comic Sans MS" charset="0"/>
              <a:ea typeface="Comic Sans MS" charset="0"/>
              <a:cs typeface="Comic Sans MS" charset="0"/>
            </a:endParaRPr>
          </a:p>
        </p:txBody>
      </p:sp>
      <p:pic>
        <p:nvPicPr>
          <p:cNvPr id="4" name="Picture 3" descr="YPTE-logo-type-cmyk.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4846" y="5763221"/>
            <a:ext cx="1463429" cy="873992"/>
          </a:xfrm>
          <a:prstGeom prst="rect">
            <a:avLst/>
          </a:prstGeom>
        </p:spPr>
      </p:pic>
    </p:spTree>
    <p:extLst>
      <p:ext uri="{BB962C8B-B14F-4D97-AF65-F5344CB8AC3E}">
        <p14:creationId xmlns:p14="http://schemas.microsoft.com/office/powerpoint/2010/main" val="1529251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833"/>
          <a:stretch/>
        </p:blipFill>
        <p:spPr>
          <a:xfrm>
            <a:off x="0" y="1079292"/>
            <a:ext cx="9144000" cy="5778708"/>
          </a:xfrm>
          <a:prstGeom prst="rect">
            <a:avLst/>
          </a:prstGeom>
        </p:spPr>
      </p:pic>
      <p:sp>
        <p:nvSpPr>
          <p:cNvPr id="6" name="TextBox 5"/>
          <p:cNvSpPr txBox="1"/>
          <p:nvPr/>
        </p:nvSpPr>
        <p:spPr>
          <a:xfrm>
            <a:off x="389744" y="6325849"/>
            <a:ext cx="3072984" cy="230832"/>
          </a:xfrm>
          <a:prstGeom prst="rect">
            <a:avLst/>
          </a:prstGeom>
          <a:noFill/>
        </p:spPr>
        <p:txBody>
          <a:bodyPr wrap="square" rtlCol="0">
            <a:spAutoFit/>
          </a:bodyPr>
          <a:lstStyle/>
          <a:p>
            <a:r>
              <a:rPr lang="en-GB" sz="900" dirty="0" smtClean="0">
                <a:solidFill>
                  <a:schemeClr val="bg1"/>
                </a:solidFill>
              </a:rPr>
              <a:t>Photo: Wisconsin Department of Natural Resources</a:t>
            </a:r>
            <a:endParaRPr lang="en-GB" sz="900" dirty="0">
              <a:solidFill>
                <a:schemeClr val="bg1"/>
              </a:solidFill>
            </a:endParaRPr>
          </a:p>
        </p:txBody>
      </p:sp>
      <p:sp>
        <p:nvSpPr>
          <p:cNvPr id="7" name="TextBox 6"/>
          <p:cNvSpPr txBox="1"/>
          <p:nvPr/>
        </p:nvSpPr>
        <p:spPr>
          <a:xfrm>
            <a:off x="179882" y="81889"/>
            <a:ext cx="8664315"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Recycled plastic is broken down into flakes before being melted and moulded into a new shape</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1468201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865" r="16024"/>
          <a:stretch/>
        </p:blipFill>
        <p:spPr>
          <a:xfrm>
            <a:off x="3242365" y="1853868"/>
            <a:ext cx="2835966" cy="3266661"/>
          </a:xfrm>
          <a:prstGeom prst="rect">
            <a:avLst/>
          </a:prstGeom>
        </p:spPr>
      </p:pic>
      <p:sp>
        <p:nvSpPr>
          <p:cNvPr id="5" name="TextBox 4"/>
          <p:cNvSpPr txBox="1"/>
          <p:nvPr/>
        </p:nvSpPr>
        <p:spPr>
          <a:xfrm>
            <a:off x="4572000" y="4877900"/>
            <a:ext cx="1272209" cy="230832"/>
          </a:xfrm>
          <a:prstGeom prst="rect">
            <a:avLst/>
          </a:prstGeom>
          <a:noFill/>
        </p:spPr>
        <p:txBody>
          <a:bodyPr wrap="square" rtlCol="0">
            <a:spAutoFit/>
          </a:bodyPr>
          <a:lstStyle/>
          <a:p>
            <a:r>
              <a:rPr lang="en-GB" sz="900" dirty="0" smtClean="0"/>
              <a:t>Photo: Ludovic Tristan</a:t>
            </a:r>
            <a:endParaRPr lang="en-GB" sz="9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730" y="1375685"/>
            <a:ext cx="3167270" cy="4223026"/>
          </a:xfrm>
          <a:prstGeom prst="rect">
            <a:avLst/>
          </a:prstGeom>
        </p:spPr>
      </p:pic>
      <p:sp>
        <p:nvSpPr>
          <p:cNvPr id="7" name="TextBox 6"/>
          <p:cNvSpPr txBox="1"/>
          <p:nvPr/>
        </p:nvSpPr>
        <p:spPr>
          <a:xfrm>
            <a:off x="7898295" y="5342524"/>
            <a:ext cx="1378226" cy="230832"/>
          </a:xfrm>
          <a:prstGeom prst="rect">
            <a:avLst/>
          </a:prstGeom>
          <a:noFill/>
        </p:spPr>
        <p:txBody>
          <a:bodyPr wrap="square" rtlCol="0">
            <a:spAutoFit/>
          </a:bodyPr>
          <a:lstStyle/>
          <a:p>
            <a:r>
              <a:rPr lang="en-GB" sz="900" dirty="0" smtClean="0"/>
              <a:t>Photo: Health Gauge</a:t>
            </a:r>
            <a:endParaRPr lang="en-GB" sz="900"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5795"/>
          <a:stretch/>
        </p:blipFill>
        <p:spPr>
          <a:xfrm>
            <a:off x="0" y="1399451"/>
            <a:ext cx="3343965" cy="4200203"/>
          </a:xfrm>
          <a:prstGeom prst="rect">
            <a:avLst/>
          </a:prstGeom>
        </p:spPr>
      </p:pic>
      <p:sp>
        <p:nvSpPr>
          <p:cNvPr id="9" name="TextBox 8"/>
          <p:cNvSpPr txBox="1"/>
          <p:nvPr/>
        </p:nvSpPr>
        <p:spPr>
          <a:xfrm>
            <a:off x="2354468" y="5227108"/>
            <a:ext cx="1537253" cy="230832"/>
          </a:xfrm>
          <a:prstGeom prst="rect">
            <a:avLst/>
          </a:prstGeom>
          <a:noFill/>
        </p:spPr>
        <p:txBody>
          <a:bodyPr wrap="square" rtlCol="0">
            <a:spAutoFit/>
          </a:bodyPr>
          <a:lstStyle/>
          <a:p>
            <a:r>
              <a:rPr lang="en-GB" sz="900" dirty="0" smtClean="0">
                <a:solidFill>
                  <a:schemeClr val="bg1"/>
                </a:solidFill>
              </a:rPr>
              <a:t>EasyEcoBlog</a:t>
            </a:r>
            <a:endParaRPr lang="en-GB" sz="900" dirty="0">
              <a:solidFill>
                <a:schemeClr val="bg1"/>
              </a:solidFill>
            </a:endParaRPr>
          </a:p>
        </p:txBody>
      </p:sp>
      <p:sp>
        <p:nvSpPr>
          <p:cNvPr id="11" name="TextBox 10"/>
          <p:cNvSpPr txBox="1"/>
          <p:nvPr/>
        </p:nvSpPr>
        <p:spPr>
          <a:xfrm>
            <a:off x="0" y="58945"/>
            <a:ext cx="9144000" cy="1077218"/>
          </a:xfrm>
          <a:prstGeom prst="rect">
            <a:avLst/>
          </a:prstGeom>
          <a:noFill/>
        </p:spPr>
        <p:txBody>
          <a:bodyPr wrap="square" rtlCol="0">
            <a:spAutoFit/>
          </a:bodyPr>
          <a:lstStyle/>
          <a:p>
            <a:pPr algn="ctr"/>
            <a:r>
              <a:rPr lang="en-GB" sz="3200" dirty="0" smtClean="0">
                <a:solidFill>
                  <a:schemeClr val="accent6">
                    <a:lumMod val="75000"/>
                  </a:schemeClr>
                </a:solidFill>
                <a:latin typeface="Comic Sans MS" charset="0"/>
                <a:ea typeface="Comic Sans MS" charset="0"/>
                <a:cs typeface="Comic Sans MS" charset="0"/>
              </a:rPr>
              <a:t>94% of all local authorities now offer collection facilities for plastic bottles </a:t>
            </a:r>
          </a:p>
        </p:txBody>
      </p:sp>
      <p:sp>
        <p:nvSpPr>
          <p:cNvPr id="2" name="TextBox 1"/>
          <p:cNvSpPr txBox="1"/>
          <p:nvPr/>
        </p:nvSpPr>
        <p:spPr>
          <a:xfrm>
            <a:off x="299802" y="5705290"/>
            <a:ext cx="8514413" cy="1077218"/>
          </a:xfrm>
          <a:prstGeom prst="rect">
            <a:avLst/>
          </a:prstGeom>
          <a:noFill/>
        </p:spPr>
        <p:txBody>
          <a:bodyPr wrap="square" rtlCol="0">
            <a:spAutoFit/>
          </a:bodyPr>
          <a:lstStyle/>
          <a:p>
            <a:pPr algn="ctr"/>
            <a:r>
              <a:rPr lang="en-GB" sz="3200" dirty="0" smtClean="0">
                <a:latin typeface="Comic Sans MS" charset="0"/>
                <a:ea typeface="Comic Sans MS" charset="0"/>
                <a:cs typeface="Comic Sans MS" charset="0"/>
              </a:rPr>
              <a:t>It takes only five 2 litre plastic bottles to make one Extra Large T-shirt!</a:t>
            </a:r>
            <a:endParaRPr lang="en-GB" sz="3200" dirty="0">
              <a:latin typeface="Comic Sans MS" charset="0"/>
              <a:ea typeface="Comic Sans MS" charset="0"/>
              <a:cs typeface="Comic Sans MS" charset="0"/>
            </a:endParaRPr>
          </a:p>
        </p:txBody>
      </p:sp>
    </p:spTree>
    <p:extLst>
      <p:ext uri="{BB962C8B-B14F-4D97-AF65-F5344CB8AC3E}">
        <p14:creationId xmlns:p14="http://schemas.microsoft.com/office/powerpoint/2010/main" val="1597770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44698"/>
            <a:ext cx="9144000" cy="584775"/>
          </a:xfrm>
          <a:prstGeom prst="rect">
            <a:avLst/>
          </a:prstGeom>
          <a:noFill/>
        </p:spPr>
        <p:txBody>
          <a:bodyPr wrap="square" rtlCol="0">
            <a:spAutoFit/>
          </a:bodyPr>
          <a:lstStyle/>
          <a:p>
            <a:pPr algn="ctr"/>
            <a:r>
              <a:rPr lang="en-GB" sz="3200" dirty="0" smtClean="0">
                <a:latin typeface="Comic Sans MS" charset="0"/>
                <a:ea typeface="Comic Sans MS" charset="0"/>
                <a:cs typeface="Comic Sans MS" charset="0"/>
              </a:rPr>
              <a:t>Remember to throw </a:t>
            </a:r>
            <a:r>
              <a:rPr lang="en-GB" sz="3200" dirty="0">
                <a:latin typeface="Comic Sans MS" charset="0"/>
                <a:ea typeface="Comic Sans MS" charset="0"/>
                <a:cs typeface="Comic Sans MS" charset="0"/>
              </a:rPr>
              <a:t>a</a:t>
            </a:r>
            <a:r>
              <a:rPr lang="en-GB" sz="3200" dirty="0" smtClean="0">
                <a:latin typeface="Comic Sans MS" charset="0"/>
                <a:ea typeface="Comic Sans MS" charset="0"/>
                <a:cs typeface="Comic Sans MS" charset="0"/>
              </a:rPr>
              <a:t>way </a:t>
            </a:r>
            <a:r>
              <a:rPr lang="en-GB" sz="3200" dirty="0">
                <a:latin typeface="Comic Sans MS" charset="0"/>
                <a:ea typeface="Comic Sans MS" charset="0"/>
                <a:cs typeface="Comic Sans MS" charset="0"/>
              </a:rPr>
              <a:t>p</a:t>
            </a:r>
            <a:r>
              <a:rPr lang="en-GB" sz="3200" dirty="0" smtClean="0">
                <a:latin typeface="Comic Sans MS" charset="0"/>
                <a:ea typeface="Comic Sans MS" charset="0"/>
                <a:cs typeface="Comic Sans MS" charset="0"/>
              </a:rPr>
              <a:t>lastic </a:t>
            </a:r>
            <a:r>
              <a:rPr lang="en-GB" sz="3200" dirty="0">
                <a:latin typeface="Comic Sans MS" charset="0"/>
                <a:ea typeface="Comic Sans MS" charset="0"/>
                <a:cs typeface="Comic Sans MS" charset="0"/>
              </a:rPr>
              <a:t>c</a:t>
            </a:r>
            <a:r>
              <a:rPr lang="en-GB" sz="3200" dirty="0" smtClean="0">
                <a:latin typeface="Comic Sans MS" charset="0"/>
                <a:ea typeface="Comic Sans MS" charset="0"/>
                <a:cs typeface="Comic Sans MS" charset="0"/>
              </a:rPr>
              <a:t>aps and lids</a:t>
            </a:r>
            <a:endParaRPr lang="en-GB" sz="3200" dirty="0">
              <a:latin typeface="Comic Sans MS" charset="0"/>
              <a:ea typeface="Comic Sans MS" charset="0"/>
              <a:cs typeface="Comic Sans MS"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3622" b="6652"/>
          <a:stretch/>
        </p:blipFill>
        <p:spPr>
          <a:xfrm>
            <a:off x="-1" y="978481"/>
            <a:ext cx="9144000" cy="4855335"/>
          </a:xfrm>
          <a:prstGeom prst="rect">
            <a:avLst/>
          </a:prstGeom>
        </p:spPr>
      </p:pic>
      <p:sp>
        <p:nvSpPr>
          <p:cNvPr id="6" name="TextBox 5"/>
          <p:cNvSpPr txBox="1"/>
          <p:nvPr/>
        </p:nvSpPr>
        <p:spPr>
          <a:xfrm>
            <a:off x="154546" y="5944500"/>
            <a:ext cx="8834907" cy="830997"/>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They are often made from a different type of plastic and too many can contaminate a recycling load</a:t>
            </a:r>
            <a:endParaRPr lang="en-GB" sz="2400" dirty="0">
              <a:latin typeface="Comic Sans MS" charset="0"/>
              <a:ea typeface="Comic Sans MS" charset="0"/>
              <a:cs typeface="Comic Sans MS" charset="0"/>
            </a:endParaRPr>
          </a:p>
        </p:txBody>
      </p:sp>
      <p:sp>
        <p:nvSpPr>
          <p:cNvPr id="7" name="TextBox 6"/>
          <p:cNvSpPr txBox="1"/>
          <p:nvPr/>
        </p:nvSpPr>
        <p:spPr>
          <a:xfrm>
            <a:off x="7237927" y="5447763"/>
            <a:ext cx="1133341" cy="230832"/>
          </a:xfrm>
          <a:prstGeom prst="rect">
            <a:avLst/>
          </a:prstGeom>
          <a:noFill/>
        </p:spPr>
        <p:txBody>
          <a:bodyPr wrap="square" rtlCol="0">
            <a:spAutoFit/>
          </a:bodyPr>
          <a:lstStyle/>
          <a:p>
            <a:r>
              <a:rPr lang="en-GB" sz="900" dirty="0" smtClean="0">
                <a:solidFill>
                  <a:schemeClr val="bg1"/>
                </a:solidFill>
              </a:rPr>
              <a:t>Photo: Alan Levine</a:t>
            </a:r>
            <a:endParaRPr lang="en-GB" sz="900" dirty="0">
              <a:solidFill>
                <a:schemeClr val="bg1"/>
              </a:solidFill>
            </a:endParaRPr>
          </a:p>
        </p:txBody>
      </p:sp>
    </p:spTree>
    <p:extLst>
      <p:ext uri="{BB962C8B-B14F-4D97-AF65-F5344CB8AC3E}">
        <p14:creationId xmlns:p14="http://schemas.microsoft.com/office/powerpoint/2010/main" val="7213626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980" b="8155"/>
          <a:stretch/>
        </p:blipFill>
        <p:spPr>
          <a:xfrm>
            <a:off x="0" y="884006"/>
            <a:ext cx="9144000" cy="5134137"/>
          </a:xfrm>
          <a:prstGeom prst="rect">
            <a:avLst/>
          </a:prstGeom>
        </p:spPr>
      </p:pic>
      <p:sp>
        <p:nvSpPr>
          <p:cNvPr id="5" name="TextBox 4"/>
          <p:cNvSpPr txBox="1"/>
          <p:nvPr/>
        </p:nvSpPr>
        <p:spPr>
          <a:xfrm>
            <a:off x="7659757" y="5592418"/>
            <a:ext cx="1311965" cy="230832"/>
          </a:xfrm>
          <a:prstGeom prst="rect">
            <a:avLst/>
          </a:prstGeom>
          <a:noFill/>
        </p:spPr>
        <p:txBody>
          <a:bodyPr wrap="square" rtlCol="0">
            <a:spAutoFit/>
          </a:bodyPr>
          <a:lstStyle/>
          <a:p>
            <a:r>
              <a:rPr lang="en-GB" sz="900" dirty="0" smtClean="0">
                <a:solidFill>
                  <a:schemeClr val="bg1"/>
                </a:solidFill>
              </a:rPr>
              <a:t>Photo: Zoe</a:t>
            </a:r>
            <a:endParaRPr lang="en-GB" sz="900" dirty="0">
              <a:solidFill>
                <a:schemeClr val="bg1"/>
              </a:solidFill>
            </a:endParaRPr>
          </a:p>
        </p:txBody>
      </p:sp>
      <p:sp>
        <p:nvSpPr>
          <p:cNvPr id="9" name="TextBox 8"/>
          <p:cNvSpPr txBox="1"/>
          <p:nvPr/>
        </p:nvSpPr>
        <p:spPr>
          <a:xfrm>
            <a:off x="172278" y="0"/>
            <a:ext cx="8799444" cy="830997"/>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The plastics used to make pots, tubs and trays require new technology to recycle them efficiently</a:t>
            </a:r>
            <a:endParaRPr lang="en-GB" sz="2400" dirty="0">
              <a:latin typeface="Comic Sans MS" charset="0"/>
              <a:ea typeface="Comic Sans MS" charset="0"/>
              <a:cs typeface="Comic Sans MS" charset="0"/>
            </a:endParaRPr>
          </a:p>
        </p:txBody>
      </p:sp>
      <p:sp>
        <p:nvSpPr>
          <p:cNvPr id="11" name="TextBox 10"/>
          <p:cNvSpPr txBox="1"/>
          <p:nvPr/>
        </p:nvSpPr>
        <p:spPr>
          <a:xfrm>
            <a:off x="172278" y="6018143"/>
            <a:ext cx="8799444" cy="830997"/>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Not all areas of the UK have the necessary technology which means some plastics still go to landfill</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585573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6624"/>
            <a:ext cx="9144000" cy="3616523"/>
          </a:xfrm>
          <a:prstGeom prst="rect">
            <a:avLst/>
          </a:prstGeom>
        </p:spPr>
      </p:pic>
      <p:sp>
        <p:nvSpPr>
          <p:cNvPr id="7" name="TextBox 6"/>
          <p:cNvSpPr txBox="1"/>
          <p:nvPr/>
        </p:nvSpPr>
        <p:spPr>
          <a:xfrm>
            <a:off x="7328452" y="5011843"/>
            <a:ext cx="1378226" cy="230832"/>
          </a:xfrm>
          <a:prstGeom prst="rect">
            <a:avLst/>
          </a:prstGeom>
          <a:noFill/>
        </p:spPr>
        <p:txBody>
          <a:bodyPr wrap="square" rtlCol="0">
            <a:spAutoFit/>
          </a:bodyPr>
          <a:lstStyle/>
          <a:p>
            <a:r>
              <a:rPr lang="en-GB" sz="900" dirty="0" smtClean="0">
                <a:solidFill>
                  <a:schemeClr val="bg1"/>
                </a:solidFill>
              </a:rPr>
              <a:t>Photo: Frankie Roberto</a:t>
            </a:r>
            <a:endParaRPr lang="en-GB" sz="900" dirty="0">
              <a:solidFill>
                <a:schemeClr val="bg1"/>
              </a:solidFill>
            </a:endParaRPr>
          </a:p>
        </p:txBody>
      </p:sp>
      <p:sp>
        <p:nvSpPr>
          <p:cNvPr id="2" name="TextBox 1"/>
          <p:cNvSpPr txBox="1"/>
          <p:nvPr/>
        </p:nvSpPr>
        <p:spPr>
          <a:xfrm>
            <a:off x="0" y="5645426"/>
            <a:ext cx="9144000"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The inside of many crisp packets is made from a metallised plastic film which is not currently recycled</a:t>
            </a:r>
            <a:endParaRPr lang="en-GB" sz="2800" dirty="0">
              <a:latin typeface="Comic Sans MS" charset="0"/>
              <a:ea typeface="Comic Sans MS" charset="0"/>
              <a:cs typeface="Comic Sans MS" charset="0"/>
            </a:endParaRPr>
          </a:p>
        </p:txBody>
      </p:sp>
      <p:sp>
        <p:nvSpPr>
          <p:cNvPr id="3" name="TextBox 2"/>
          <p:cNvSpPr txBox="1"/>
          <p:nvPr/>
        </p:nvSpPr>
        <p:spPr>
          <a:xfrm>
            <a:off x="265043" y="251791"/>
            <a:ext cx="8441635" cy="1200329"/>
          </a:xfrm>
          <a:prstGeom prst="rect">
            <a:avLst/>
          </a:prstGeom>
          <a:noFill/>
        </p:spPr>
        <p:txBody>
          <a:bodyPr wrap="square" rtlCol="0">
            <a:spAutoFit/>
          </a:bodyPr>
          <a:lstStyle/>
          <a:p>
            <a:pPr algn="ctr"/>
            <a:r>
              <a:rPr lang="en-GB" sz="3600" dirty="0" smtClean="0">
                <a:latin typeface="Comic Sans MS" charset="0"/>
                <a:ea typeface="Comic Sans MS" charset="0"/>
                <a:cs typeface="Comic Sans MS" charset="0"/>
              </a:rPr>
              <a:t>Some of the most common household packages often aren’t recyclable</a:t>
            </a:r>
            <a:endParaRPr lang="en-GB" sz="3600" dirty="0">
              <a:latin typeface="Comic Sans MS" charset="0"/>
              <a:ea typeface="Comic Sans MS" charset="0"/>
              <a:cs typeface="Comic Sans MS" charset="0"/>
            </a:endParaRPr>
          </a:p>
        </p:txBody>
      </p:sp>
    </p:spTree>
    <p:extLst>
      <p:ext uri="{BB962C8B-B14F-4D97-AF65-F5344CB8AC3E}">
        <p14:creationId xmlns:p14="http://schemas.microsoft.com/office/powerpoint/2010/main" val="813857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1165"/>
            <a:ext cx="5110356" cy="4326835"/>
          </a:xfrm>
          <a:prstGeom prst="rect">
            <a:avLst/>
          </a:prstGeom>
        </p:spPr>
      </p:pic>
      <p:sp>
        <p:nvSpPr>
          <p:cNvPr id="5" name="TextBox 4"/>
          <p:cNvSpPr txBox="1"/>
          <p:nvPr/>
        </p:nvSpPr>
        <p:spPr>
          <a:xfrm>
            <a:off x="3366052" y="6480313"/>
            <a:ext cx="2345635" cy="230832"/>
          </a:xfrm>
          <a:prstGeom prst="rect">
            <a:avLst/>
          </a:prstGeom>
          <a:noFill/>
        </p:spPr>
        <p:txBody>
          <a:bodyPr wrap="square" rtlCol="0">
            <a:spAutoFit/>
          </a:bodyPr>
          <a:lstStyle/>
          <a:p>
            <a:r>
              <a:rPr lang="en-GB" sz="900" dirty="0" smtClean="0">
                <a:solidFill>
                  <a:schemeClr val="bg1"/>
                </a:solidFill>
              </a:rPr>
              <a:t>Photo: How can I recycle this</a:t>
            </a:r>
            <a:endParaRPr lang="en-GB" sz="900" dirty="0">
              <a:solidFill>
                <a:schemeClr val="bg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625" r="12456"/>
          <a:stretch/>
        </p:blipFill>
        <p:spPr>
          <a:xfrm>
            <a:off x="5261113" y="0"/>
            <a:ext cx="3882887" cy="6910387"/>
          </a:xfrm>
          <a:prstGeom prst="rect">
            <a:avLst/>
          </a:prstGeom>
        </p:spPr>
      </p:pic>
      <p:sp>
        <p:nvSpPr>
          <p:cNvPr id="7" name="TextBox 6"/>
          <p:cNvSpPr txBox="1"/>
          <p:nvPr/>
        </p:nvSpPr>
        <p:spPr>
          <a:xfrm>
            <a:off x="7924800" y="6595729"/>
            <a:ext cx="1219200" cy="230832"/>
          </a:xfrm>
          <a:prstGeom prst="rect">
            <a:avLst/>
          </a:prstGeom>
          <a:noFill/>
        </p:spPr>
        <p:txBody>
          <a:bodyPr wrap="square" rtlCol="0">
            <a:spAutoFit/>
          </a:bodyPr>
          <a:lstStyle/>
          <a:p>
            <a:r>
              <a:rPr lang="en-GB" sz="900" dirty="0" smtClean="0">
                <a:solidFill>
                  <a:schemeClr val="bg1"/>
                </a:solidFill>
              </a:rPr>
              <a:t>Photo: Kris &amp; Fred</a:t>
            </a:r>
            <a:endParaRPr lang="en-GB" sz="900" dirty="0">
              <a:solidFill>
                <a:schemeClr val="bg1"/>
              </a:solidFill>
            </a:endParaRPr>
          </a:p>
        </p:txBody>
      </p:sp>
      <p:sp>
        <p:nvSpPr>
          <p:cNvPr id="8" name="TextBox 7"/>
          <p:cNvSpPr txBox="1"/>
          <p:nvPr/>
        </p:nvSpPr>
        <p:spPr>
          <a:xfrm>
            <a:off x="270513" y="601908"/>
            <a:ext cx="4839843" cy="1384995"/>
          </a:xfrm>
          <a:prstGeom prst="rect">
            <a:avLst/>
          </a:prstGeom>
          <a:noFill/>
        </p:spPr>
        <p:txBody>
          <a:bodyPr wrap="square" rtlCol="0">
            <a:spAutoFit/>
          </a:bodyPr>
          <a:lstStyle/>
          <a:p>
            <a:r>
              <a:rPr lang="en-GB" sz="2800" dirty="0" smtClean="0">
                <a:latin typeface="Comic Sans MS" charset="0"/>
                <a:ea typeface="Comic Sans MS" charset="0"/>
                <a:cs typeface="Comic Sans MS" charset="0"/>
              </a:rPr>
              <a:t>Reduce your impact on the environment by taking a reusable bag to the shops</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6143818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535" b="6667"/>
          <a:stretch/>
        </p:blipFill>
        <p:spPr>
          <a:xfrm>
            <a:off x="0" y="974034"/>
            <a:ext cx="9144000" cy="5883966"/>
          </a:xfrm>
          <a:prstGeom prst="rect">
            <a:avLst/>
          </a:prstGeom>
        </p:spPr>
      </p:pic>
      <p:sp>
        <p:nvSpPr>
          <p:cNvPr id="5" name="TextBox 4"/>
          <p:cNvSpPr txBox="1"/>
          <p:nvPr/>
        </p:nvSpPr>
        <p:spPr>
          <a:xfrm>
            <a:off x="304800" y="6400800"/>
            <a:ext cx="1444487" cy="230832"/>
          </a:xfrm>
          <a:prstGeom prst="rect">
            <a:avLst/>
          </a:prstGeom>
          <a:noFill/>
        </p:spPr>
        <p:txBody>
          <a:bodyPr wrap="square" rtlCol="0">
            <a:spAutoFit/>
          </a:bodyPr>
          <a:lstStyle/>
          <a:p>
            <a:r>
              <a:rPr lang="en-GB" sz="900" dirty="0" smtClean="0">
                <a:solidFill>
                  <a:schemeClr val="bg1"/>
                </a:solidFill>
              </a:rPr>
              <a:t>Photo: Andy Roberts</a:t>
            </a:r>
            <a:endParaRPr lang="en-GB" sz="900" dirty="0">
              <a:solidFill>
                <a:schemeClr val="bg1"/>
              </a:solidFill>
            </a:endParaRPr>
          </a:p>
        </p:txBody>
      </p:sp>
      <p:sp>
        <p:nvSpPr>
          <p:cNvPr id="6" name="TextBox 5"/>
          <p:cNvSpPr txBox="1"/>
          <p:nvPr/>
        </p:nvSpPr>
        <p:spPr>
          <a:xfrm>
            <a:off x="106017" y="286001"/>
            <a:ext cx="8931965" cy="461665"/>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Buy fruit and vegetables loose to avoid plastic packaging</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4093296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78936" y="5847317"/>
            <a:ext cx="1404730" cy="230832"/>
          </a:xfrm>
          <a:prstGeom prst="rect">
            <a:avLst/>
          </a:prstGeom>
          <a:noFill/>
        </p:spPr>
        <p:txBody>
          <a:bodyPr wrap="square" rtlCol="0">
            <a:spAutoFit/>
          </a:bodyPr>
          <a:lstStyle/>
          <a:p>
            <a:r>
              <a:rPr lang="en-GB" sz="900" dirty="0">
                <a:solidFill>
                  <a:schemeClr val="bg1"/>
                </a:solidFill>
              </a:rPr>
              <a:t>Photo</a:t>
            </a:r>
            <a:r>
              <a:rPr lang="en-GB" sz="900" dirty="0" smtClean="0">
                <a:solidFill>
                  <a:schemeClr val="bg1"/>
                </a:solidFill>
              </a:rPr>
              <a:t>:</a:t>
            </a:r>
            <a:endParaRPr lang="en-GB" dirty="0"/>
          </a:p>
        </p:txBody>
      </p:sp>
      <p:sp>
        <p:nvSpPr>
          <p:cNvPr id="6" name="TextBox 5"/>
          <p:cNvSpPr txBox="1"/>
          <p:nvPr/>
        </p:nvSpPr>
        <p:spPr>
          <a:xfrm>
            <a:off x="0" y="208765"/>
            <a:ext cx="9144000" cy="369332"/>
          </a:xfrm>
          <a:prstGeom prst="rect">
            <a:avLst/>
          </a:prstGeom>
          <a:noFill/>
        </p:spPr>
        <p:txBody>
          <a:bodyPr wrap="square" rtlCol="0">
            <a:spAutoFit/>
          </a:bodyPr>
          <a:lstStyle/>
          <a:p>
            <a:pPr algn="ctr"/>
            <a:r>
              <a:rPr lang="en-GB" dirty="0" smtClean="0">
                <a:latin typeface="Comic Sans MS" charset="0"/>
                <a:ea typeface="Comic Sans MS" charset="0"/>
                <a:cs typeface="Comic Sans MS" charset="0"/>
              </a:rPr>
              <a:t>Recycling one drinks can could save enough energy to power a TV for four hours.  </a:t>
            </a:r>
            <a:endParaRPr lang="en-GB" dirty="0">
              <a:latin typeface="Comic Sans MS" charset="0"/>
              <a:ea typeface="Comic Sans MS" charset="0"/>
              <a:cs typeface="Comic Sans MS"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3417" b="16385"/>
          <a:stretch/>
        </p:blipFill>
        <p:spPr>
          <a:xfrm>
            <a:off x="0" y="746203"/>
            <a:ext cx="9144000" cy="5500052"/>
          </a:xfrm>
          <a:prstGeom prst="rect">
            <a:avLst/>
          </a:prstGeom>
        </p:spPr>
      </p:pic>
      <p:sp>
        <p:nvSpPr>
          <p:cNvPr id="8" name="TextBox 7"/>
          <p:cNvSpPr txBox="1"/>
          <p:nvPr/>
        </p:nvSpPr>
        <p:spPr>
          <a:xfrm>
            <a:off x="7593496" y="940718"/>
            <a:ext cx="1550504" cy="230832"/>
          </a:xfrm>
          <a:prstGeom prst="rect">
            <a:avLst/>
          </a:prstGeom>
          <a:noFill/>
        </p:spPr>
        <p:txBody>
          <a:bodyPr wrap="square" rtlCol="0">
            <a:spAutoFit/>
          </a:bodyPr>
          <a:lstStyle/>
          <a:p>
            <a:r>
              <a:rPr lang="en-GB" sz="900" dirty="0" smtClean="0">
                <a:solidFill>
                  <a:schemeClr val="bg1"/>
                </a:solidFill>
              </a:rPr>
              <a:t>Photo: Steve Webster</a:t>
            </a:r>
            <a:endParaRPr lang="en-GB" sz="900" dirty="0">
              <a:solidFill>
                <a:schemeClr val="bg1"/>
              </a:solidFill>
            </a:endParaRPr>
          </a:p>
        </p:txBody>
      </p:sp>
      <p:sp>
        <p:nvSpPr>
          <p:cNvPr id="2" name="TextBox 1"/>
          <p:cNvSpPr txBox="1"/>
          <p:nvPr/>
        </p:nvSpPr>
        <p:spPr>
          <a:xfrm>
            <a:off x="10934163" y="6491261"/>
            <a:ext cx="184731" cy="369332"/>
          </a:xfrm>
          <a:prstGeom prst="rect">
            <a:avLst/>
          </a:prstGeom>
          <a:noFill/>
        </p:spPr>
        <p:txBody>
          <a:bodyPr wrap="none" rtlCol="0">
            <a:spAutoFit/>
          </a:bodyPr>
          <a:lstStyle/>
          <a:p>
            <a:endParaRPr lang="en-GB" dirty="0"/>
          </a:p>
        </p:txBody>
      </p:sp>
      <p:sp>
        <p:nvSpPr>
          <p:cNvPr id="3" name="TextBox 2"/>
          <p:cNvSpPr txBox="1"/>
          <p:nvPr/>
        </p:nvSpPr>
        <p:spPr>
          <a:xfrm>
            <a:off x="157440" y="6368150"/>
            <a:ext cx="8829120" cy="615553"/>
          </a:xfrm>
          <a:prstGeom prst="rect">
            <a:avLst/>
          </a:prstGeom>
          <a:noFill/>
        </p:spPr>
        <p:txBody>
          <a:bodyPr wrap="square" rtlCol="0">
            <a:spAutoFit/>
          </a:bodyPr>
          <a:lstStyle/>
          <a:p>
            <a:r>
              <a:rPr lang="en-GB" sz="1600" dirty="0">
                <a:latin typeface="Comic Sans MS" charset="0"/>
                <a:ea typeface="Comic Sans MS" charset="0"/>
                <a:cs typeface="Comic Sans MS" charset="0"/>
              </a:rPr>
              <a:t>20 recycled cans can be made with the power it takes to manufacture one brand new one</a:t>
            </a:r>
          </a:p>
          <a:p>
            <a:endParaRPr lang="en-GB" dirty="0"/>
          </a:p>
        </p:txBody>
      </p:sp>
    </p:spTree>
    <p:extLst>
      <p:ext uri="{BB962C8B-B14F-4D97-AF65-F5344CB8AC3E}">
        <p14:creationId xmlns:p14="http://schemas.microsoft.com/office/powerpoint/2010/main" val="1173889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7079"/>
            <a:ext cx="9144000" cy="1107996"/>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Recycling aluminium uses only 5% of the energy and emissions needed to make it from the raw material bauxite</a:t>
            </a:r>
          </a:p>
          <a:p>
            <a:pPr algn="ctr"/>
            <a:endParaRPr lang="en-GB" dirty="0">
              <a:latin typeface="Comic Sans MS" charset="0"/>
              <a:ea typeface="Comic Sans MS" charset="0"/>
              <a:cs typeface="Comic Sans MS" charset="0"/>
            </a:endParaRPr>
          </a:p>
        </p:txBody>
      </p:sp>
      <p:sp>
        <p:nvSpPr>
          <p:cNvPr id="5" name="TextBox 4"/>
          <p:cNvSpPr txBox="1"/>
          <p:nvPr/>
        </p:nvSpPr>
        <p:spPr>
          <a:xfrm>
            <a:off x="0" y="6235994"/>
            <a:ext cx="9144000" cy="369332"/>
          </a:xfrm>
          <a:prstGeom prst="rect">
            <a:avLst/>
          </a:prstGeom>
          <a:noFill/>
        </p:spPr>
        <p:txBody>
          <a:bodyPr wrap="square" rtlCol="0">
            <a:spAutoFit/>
          </a:bodyPr>
          <a:lstStyle/>
          <a:p>
            <a:pPr algn="ctr"/>
            <a:r>
              <a:rPr lang="en-GB" dirty="0">
                <a:latin typeface="Comic Sans MS" charset="0"/>
                <a:ea typeface="Comic Sans MS" charset="0"/>
                <a:cs typeface="Comic Sans MS" charset="0"/>
              </a:rPr>
              <a:t>Using one tonne of recycled aluminium saves 9 tonnes of carbon emissions </a:t>
            </a:r>
            <a:r>
              <a:rPr lang="en-GB" sz="1000" dirty="0">
                <a:latin typeface="Comic Sans MS" charset="0"/>
                <a:ea typeface="Comic Sans MS" charset="0"/>
                <a:cs typeface="Comic Sans MS" charset="0"/>
              </a:rPr>
              <a:t>(thinkcans.net</a:t>
            </a:r>
            <a:r>
              <a:rPr lang="en-GB" sz="1000" dirty="0" smtClean="0">
                <a:latin typeface="Comic Sans MS" charset="0"/>
                <a:ea typeface="Comic Sans MS" charset="0"/>
                <a:cs typeface="Comic Sans MS" charset="0"/>
              </a:rPr>
              <a: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3587" b="12112"/>
          <a:stretch/>
        </p:blipFill>
        <p:spPr>
          <a:xfrm>
            <a:off x="0" y="940904"/>
            <a:ext cx="9144000" cy="5075583"/>
          </a:xfrm>
          <a:prstGeom prst="rect">
            <a:avLst/>
          </a:prstGeom>
        </p:spPr>
      </p:pic>
      <p:sp>
        <p:nvSpPr>
          <p:cNvPr id="7" name="TextBox 6"/>
          <p:cNvSpPr txBox="1"/>
          <p:nvPr/>
        </p:nvSpPr>
        <p:spPr>
          <a:xfrm>
            <a:off x="0" y="6005162"/>
            <a:ext cx="1484244" cy="230832"/>
          </a:xfrm>
          <a:prstGeom prst="rect">
            <a:avLst/>
          </a:prstGeom>
          <a:noFill/>
        </p:spPr>
        <p:txBody>
          <a:bodyPr wrap="square" rtlCol="0">
            <a:spAutoFit/>
          </a:bodyPr>
          <a:lstStyle/>
          <a:p>
            <a:r>
              <a:rPr lang="en-GB" sz="900" dirty="0" smtClean="0"/>
              <a:t>Photo: Mojave Desert</a:t>
            </a:r>
            <a:endParaRPr lang="en-GB" sz="900" dirty="0"/>
          </a:p>
        </p:txBody>
      </p:sp>
    </p:spTree>
    <p:extLst>
      <p:ext uri="{BB962C8B-B14F-4D97-AF65-F5344CB8AC3E}">
        <p14:creationId xmlns:p14="http://schemas.microsoft.com/office/powerpoint/2010/main" val="636225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65" b="8213"/>
          <a:stretch/>
        </p:blipFill>
        <p:spPr>
          <a:xfrm>
            <a:off x="0" y="828260"/>
            <a:ext cx="9144000" cy="6029740"/>
          </a:xfrm>
          <a:prstGeom prst="rect">
            <a:avLst/>
          </a:prstGeom>
        </p:spPr>
      </p:pic>
      <p:sp>
        <p:nvSpPr>
          <p:cNvPr id="5" name="TextBox 4"/>
          <p:cNvSpPr txBox="1"/>
          <p:nvPr/>
        </p:nvSpPr>
        <p:spPr>
          <a:xfrm>
            <a:off x="7209183" y="6294783"/>
            <a:ext cx="1219200" cy="230832"/>
          </a:xfrm>
          <a:prstGeom prst="rect">
            <a:avLst/>
          </a:prstGeom>
          <a:noFill/>
        </p:spPr>
        <p:txBody>
          <a:bodyPr wrap="square" rtlCol="0">
            <a:spAutoFit/>
          </a:bodyPr>
          <a:lstStyle/>
          <a:p>
            <a:r>
              <a:rPr lang="en-GB" sz="900" dirty="0" smtClean="0"/>
              <a:t>Photo: Mike Andrews</a:t>
            </a:r>
            <a:endParaRPr lang="en-GB" sz="900" dirty="0"/>
          </a:p>
        </p:txBody>
      </p:sp>
      <p:sp>
        <p:nvSpPr>
          <p:cNvPr id="6" name="TextBox 5"/>
          <p:cNvSpPr txBox="1"/>
          <p:nvPr/>
        </p:nvSpPr>
        <p:spPr>
          <a:xfrm>
            <a:off x="205409" y="0"/>
            <a:ext cx="8733182" cy="830997"/>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Remember to recycle drink cans when away from home – at work, while travelling or at sports/leisure locations</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7209505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PTE-logo-embrace-cmyk.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4804" y="1488642"/>
            <a:ext cx="2737000" cy="3661383"/>
          </a:xfrm>
          <a:prstGeom prst="rect">
            <a:avLst/>
          </a:prstGeom>
        </p:spPr>
      </p:pic>
      <p:sp>
        <p:nvSpPr>
          <p:cNvPr id="2" name="TextBox 1"/>
          <p:cNvSpPr txBox="1"/>
          <p:nvPr/>
        </p:nvSpPr>
        <p:spPr>
          <a:xfrm>
            <a:off x="3079652" y="6428557"/>
            <a:ext cx="3106615" cy="307777"/>
          </a:xfrm>
          <a:prstGeom prst="rect">
            <a:avLst/>
          </a:prstGeom>
          <a:noFill/>
        </p:spPr>
        <p:txBody>
          <a:bodyPr wrap="square" rtlCol="0">
            <a:spAutoFit/>
          </a:bodyPr>
          <a:lstStyle/>
          <a:p>
            <a:pPr algn="ctr"/>
            <a:r>
              <a:rPr lang="en-US" sz="1400" dirty="0" smtClean="0"/>
              <a:t>Registered charity number 1153740</a:t>
            </a:r>
            <a:endParaRPr lang="en-US" sz="1400" dirty="0"/>
          </a:p>
        </p:txBody>
      </p:sp>
      <p:sp>
        <p:nvSpPr>
          <p:cNvPr id="3" name="TextBox 2"/>
          <p:cNvSpPr txBox="1"/>
          <p:nvPr/>
        </p:nvSpPr>
        <p:spPr>
          <a:xfrm>
            <a:off x="60959" y="5561636"/>
            <a:ext cx="9144000" cy="769441"/>
          </a:xfrm>
          <a:prstGeom prst="rect">
            <a:avLst/>
          </a:prstGeom>
          <a:noFill/>
        </p:spPr>
        <p:txBody>
          <a:bodyPr wrap="square" rtlCol="0">
            <a:spAutoFit/>
          </a:bodyPr>
          <a:lstStyle/>
          <a:p>
            <a:pPr algn="ctr"/>
            <a:r>
              <a:rPr lang="en-US" sz="4400" b="1" cap="all" dirty="0" smtClean="0">
                <a:solidFill>
                  <a:srgbClr val="00B050"/>
                </a:solidFill>
                <a:latin typeface="Comic Sans MS" charset="0"/>
                <a:ea typeface="Comic Sans MS" charset="0"/>
                <a:cs typeface="Comic Sans MS" charset="0"/>
              </a:rPr>
              <a:t>PACKAGING AND RECYCLING</a:t>
            </a:r>
            <a:endParaRPr lang="en-US" sz="4400" b="1" cap="all" dirty="0">
              <a:solidFill>
                <a:srgbClr val="00B050"/>
              </a:solidFill>
              <a:latin typeface="Comic Sans MS" charset="0"/>
              <a:ea typeface="Comic Sans MS" charset="0"/>
              <a:cs typeface="Comic Sans MS" charset="0"/>
            </a:endParaRPr>
          </a:p>
        </p:txBody>
      </p:sp>
      <p:sp>
        <p:nvSpPr>
          <p:cNvPr id="5" name="TextBox 4"/>
          <p:cNvSpPr txBox="1"/>
          <p:nvPr/>
        </p:nvSpPr>
        <p:spPr>
          <a:xfrm>
            <a:off x="60960" y="313945"/>
            <a:ext cx="9083040" cy="923330"/>
          </a:xfrm>
          <a:prstGeom prst="rect">
            <a:avLst/>
          </a:prstGeom>
          <a:noFill/>
        </p:spPr>
        <p:txBody>
          <a:bodyPr wrap="square" rtlCol="0">
            <a:spAutoFit/>
          </a:bodyPr>
          <a:lstStyle/>
          <a:p>
            <a:pPr algn="ctr"/>
            <a:r>
              <a:rPr lang="en-GB" sz="5400" b="1" dirty="0" smtClean="0">
                <a:solidFill>
                  <a:srgbClr val="00B050"/>
                </a:solidFill>
                <a:latin typeface="Comic Sans MS" charset="0"/>
                <a:ea typeface="Comic Sans MS" charset="0"/>
                <a:cs typeface="Comic Sans MS" charset="0"/>
              </a:rPr>
              <a:t>SUSTAINABLE FOOD</a:t>
            </a:r>
            <a:endParaRPr lang="en-GB" sz="5400" b="1" dirty="0">
              <a:solidFill>
                <a:srgbClr val="00B050"/>
              </a:solidFill>
              <a:latin typeface="Comic Sans MS" charset="0"/>
              <a:ea typeface="Comic Sans MS" charset="0"/>
              <a:cs typeface="Comic Sans MS" charset="0"/>
            </a:endParaRPr>
          </a:p>
        </p:txBody>
      </p:sp>
      <p:sp>
        <p:nvSpPr>
          <p:cNvPr id="6" name="Rectangle 5"/>
          <p:cNvSpPr/>
          <p:nvPr/>
        </p:nvSpPr>
        <p:spPr>
          <a:xfrm>
            <a:off x="784163" y="2580787"/>
            <a:ext cx="1080745"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GB" b="1" dirty="0">
                <a:solidFill>
                  <a:srgbClr val="FFFF00"/>
                </a:solidFill>
              </a:rPr>
              <a:t>Activity 5</a:t>
            </a:r>
            <a:endParaRPr lang="fr-FR" b="1" dirty="0">
              <a:solidFill>
                <a:srgbClr val="FFFF00"/>
              </a:solidFill>
            </a:endParaRPr>
          </a:p>
        </p:txBody>
      </p:sp>
    </p:spTree>
    <p:extLst>
      <p:ext uri="{BB962C8B-B14F-4D97-AF65-F5344CB8AC3E}">
        <p14:creationId xmlns:p14="http://schemas.microsoft.com/office/powerpoint/2010/main" val="10384461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2522" y="238539"/>
            <a:ext cx="8878956" cy="646331"/>
          </a:xfrm>
          <a:prstGeom prst="rect">
            <a:avLst/>
          </a:prstGeom>
          <a:noFill/>
        </p:spPr>
        <p:txBody>
          <a:bodyPr wrap="square" rtlCol="0">
            <a:spAutoFit/>
          </a:bodyPr>
          <a:lstStyle/>
          <a:p>
            <a:pPr algn="ctr"/>
            <a:r>
              <a:rPr lang="en-GB" dirty="0" smtClean="0">
                <a:latin typeface="Comic Sans MS" charset="0"/>
                <a:ea typeface="Comic Sans MS" charset="0"/>
                <a:cs typeface="Comic Sans MS" charset="0"/>
              </a:rPr>
              <a:t>Steel cans can also be recycled time and time again.  Recycled steel can be found in a huge range of products – from bicycle frames to train tracks to paper clips</a:t>
            </a:r>
            <a:endParaRPr lang="en-GB" dirty="0">
              <a:latin typeface="Comic Sans MS" charset="0"/>
              <a:ea typeface="Comic Sans MS" charset="0"/>
              <a:cs typeface="Comic Sans MS"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9055"/>
            <a:ext cx="9144000" cy="5848945"/>
          </a:xfrm>
          <a:prstGeom prst="rect">
            <a:avLst/>
          </a:prstGeom>
        </p:spPr>
      </p:pic>
      <p:sp>
        <p:nvSpPr>
          <p:cNvPr id="6" name="TextBox 5"/>
          <p:cNvSpPr txBox="1"/>
          <p:nvPr/>
        </p:nvSpPr>
        <p:spPr>
          <a:xfrm>
            <a:off x="7050157" y="6400800"/>
            <a:ext cx="1789043" cy="230832"/>
          </a:xfrm>
          <a:prstGeom prst="rect">
            <a:avLst/>
          </a:prstGeom>
          <a:noFill/>
        </p:spPr>
        <p:txBody>
          <a:bodyPr wrap="square" rtlCol="0">
            <a:spAutoFit/>
          </a:bodyPr>
          <a:lstStyle/>
          <a:p>
            <a:r>
              <a:rPr lang="en-GB" sz="900" dirty="0" smtClean="0">
                <a:solidFill>
                  <a:schemeClr val="bg1"/>
                </a:solidFill>
              </a:rPr>
              <a:t>Photo: Jo Ann </a:t>
            </a:r>
            <a:r>
              <a:rPr lang="en-GB" sz="900" dirty="0">
                <a:solidFill>
                  <a:schemeClr val="bg1"/>
                </a:solidFill>
              </a:rPr>
              <a:t>D</a:t>
            </a:r>
            <a:r>
              <a:rPr lang="en-GB" sz="900" dirty="0" smtClean="0">
                <a:solidFill>
                  <a:schemeClr val="bg1"/>
                </a:solidFill>
              </a:rPr>
              <a:t>easy</a:t>
            </a:r>
            <a:endParaRPr lang="en-GB" sz="900" dirty="0">
              <a:solidFill>
                <a:schemeClr val="bg1"/>
              </a:solidFill>
            </a:endParaRPr>
          </a:p>
        </p:txBody>
      </p:sp>
    </p:spTree>
    <p:extLst>
      <p:ext uri="{BB962C8B-B14F-4D97-AF65-F5344CB8AC3E}">
        <p14:creationId xmlns:p14="http://schemas.microsoft.com/office/powerpoint/2010/main" val="9124515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783" y="159026"/>
            <a:ext cx="8799443" cy="369332"/>
          </a:xfrm>
          <a:prstGeom prst="rect">
            <a:avLst/>
          </a:prstGeom>
          <a:noFill/>
        </p:spPr>
        <p:txBody>
          <a:bodyPr wrap="square" rtlCol="0">
            <a:spAutoFit/>
          </a:bodyPr>
          <a:lstStyle/>
          <a:p>
            <a:r>
              <a:rPr lang="en-GB" dirty="0" smtClean="0">
                <a:latin typeface="Comic Sans MS" charset="0"/>
                <a:ea typeface="Comic Sans MS" charset="0"/>
                <a:cs typeface="Comic Sans MS" charset="0"/>
              </a:rPr>
              <a:t>Both aluminium and steel are easy to recycle, yet many cans still go to landfill</a:t>
            </a:r>
            <a:endParaRPr lang="en-GB" dirty="0">
              <a:latin typeface="Comic Sans MS" charset="0"/>
              <a:ea typeface="Comic Sans MS" charset="0"/>
              <a:cs typeface="Comic Sans MS"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1787"/>
          <a:stretch/>
        </p:blipFill>
        <p:spPr>
          <a:xfrm>
            <a:off x="0" y="808382"/>
            <a:ext cx="9144000" cy="6049617"/>
          </a:xfrm>
          <a:prstGeom prst="rect">
            <a:avLst/>
          </a:prstGeom>
        </p:spPr>
      </p:pic>
      <p:sp>
        <p:nvSpPr>
          <p:cNvPr id="6" name="TextBox 5"/>
          <p:cNvSpPr txBox="1"/>
          <p:nvPr/>
        </p:nvSpPr>
        <p:spPr>
          <a:xfrm>
            <a:off x="6997148" y="1046922"/>
            <a:ext cx="1404730" cy="230832"/>
          </a:xfrm>
          <a:prstGeom prst="rect">
            <a:avLst/>
          </a:prstGeom>
          <a:noFill/>
        </p:spPr>
        <p:txBody>
          <a:bodyPr wrap="square" rtlCol="0">
            <a:spAutoFit/>
          </a:bodyPr>
          <a:lstStyle/>
          <a:p>
            <a:r>
              <a:rPr lang="en-GB" sz="900" dirty="0" smtClean="0">
                <a:solidFill>
                  <a:schemeClr val="bg1"/>
                </a:solidFill>
              </a:rPr>
              <a:t>Photo: Alan Levine</a:t>
            </a:r>
            <a:endParaRPr lang="en-GB" sz="900" dirty="0">
              <a:solidFill>
                <a:schemeClr val="bg1"/>
              </a:solidFill>
            </a:endParaRPr>
          </a:p>
        </p:txBody>
      </p:sp>
    </p:spTree>
    <p:extLst>
      <p:ext uri="{BB962C8B-B14F-4D97-AF65-F5344CB8AC3E}">
        <p14:creationId xmlns:p14="http://schemas.microsoft.com/office/powerpoint/2010/main" val="393015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0604"/>
          <a:stretch/>
        </p:blipFill>
        <p:spPr>
          <a:xfrm>
            <a:off x="0" y="1200329"/>
            <a:ext cx="9144000" cy="5683701"/>
          </a:xfrm>
          <a:prstGeom prst="rect">
            <a:avLst/>
          </a:prstGeom>
        </p:spPr>
      </p:pic>
      <p:sp>
        <p:nvSpPr>
          <p:cNvPr id="3" name="TextBox 2"/>
          <p:cNvSpPr txBox="1"/>
          <p:nvPr/>
        </p:nvSpPr>
        <p:spPr>
          <a:xfrm>
            <a:off x="7795726" y="6627168"/>
            <a:ext cx="1268963" cy="230832"/>
          </a:xfrm>
          <a:prstGeom prst="rect">
            <a:avLst/>
          </a:prstGeom>
          <a:noFill/>
        </p:spPr>
        <p:txBody>
          <a:bodyPr wrap="square" rtlCol="0">
            <a:spAutoFit/>
          </a:bodyPr>
          <a:lstStyle/>
          <a:p>
            <a:r>
              <a:rPr lang="en-GB" sz="900" dirty="0" smtClean="0">
                <a:solidFill>
                  <a:schemeClr val="bg1"/>
                </a:solidFill>
              </a:rPr>
              <a:t>Photo: James Cridland</a:t>
            </a:r>
            <a:endParaRPr lang="en-GB" sz="900" dirty="0">
              <a:solidFill>
                <a:schemeClr val="bg1"/>
              </a:solidFill>
            </a:endParaRPr>
          </a:p>
        </p:txBody>
      </p:sp>
      <p:sp>
        <p:nvSpPr>
          <p:cNvPr id="4" name="TextBox 3"/>
          <p:cNvSpPr txBox="1"/>
          <p:nvPr/>
        </p:nvSpPr>
        <p:spPr>
          <a:xfrm>
            <a:off x="0" y="141667"/>
            <a:ext cx="9144000" cy="830997"/>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The UK currently recycles around 50% of container glass (like bottles and jars) but some countries recycle more than 90%</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898403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 y="1254544"/>
            <a:ext cx="9144126" cy="5603456"/>
          </a:xfrm>
          <a:prstGeom prst="rect">
            <a:avLst/>
          </a:prstGeom>
        </p:spPr>
      </p:pic>
      <p:sp>
        <p:nvSpPr>
          <p:cNvPr id="5" name="TextBox 4"/>
          <p:cNvSpPr txBox="1"/>
          <p:nvPr/>
        </p:nvSpPr>
        <p:spPr>
          <a:xfrm>
            <a:off x="6887497" y="6474542"/>
            <a:ext cx="1312606" cy="230832"/>
          </a:xfrm>
          <a:prstGeom prst="rect">
            <a:avLst/>
          </a:prstGeom>
          <a:noFill/>
        </p:spPr>
        <p:txBody>
          <a:bodyPr wrap="square" rtlCol="0">
            <a:spAutoFit/>
          </a:bodyPr>
          <a:lstStyle/>
          <a:p>
            <a:r>
              <a:rPr lang="en-GB" sz="900" dirty="0" smtClean="0">
                <a:solidFill>
                  <a:schemeClr val="bg1"/>
                </a:solidFill>
              </a:rPr>
              <a:t>Photo: Chris Yarzab</a:t>
            </a:r>
            <a:endParaRPr lang="en-GB" sz="900" dirty="0">
              <a:solidFill>
                <a:schemeClr val="bg1"/>
              </a:solidFill>
            </a:endParaRPr>
          </a:p>
        </p:txBody>
      </p:sp>
      <p:sp>
        <p:nvSpPr>
          <p:cNvPr id="6" name="TextBox 5"/>
          <p:cNvSpPr txBox="1"/>
          <p:nvPr/>
        </p:nvSpPr>
        <p:spPr>
          <a:xfrm>
            <a:off x="0" y="270921"/>
            <a:ext cx="9040761" cy="830997"/>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Green glass bottles manufactured in this country contain at least 60% and sometimes as much as 90% recycled glass</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983676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2721" b="6638"/>
          <a:stretch/>
        </p:blipFill>
        <p:spPr>
          <a:xfrm>
            <a:off x="0" y="1342103"/>
            <a:ext cx="9144000" cy="5515897"/>
          </a:xfrm>
          <a:prstGeom prst="rect">
            <a:avLst/>
          </a:prstGeom>
        </p:spPr>
      </p:pic>
      <p:sp>
        <p:nvSpPr>
          <p:cNvPr id="5" name="TextBox 4"/>
          <p:cNvSpPr txBox="1"/>
          <p:nvPr/>
        </p:nvSpPr>
        <p:spPr>
          <a:xfrm>
            <a:off x="7403690" y="6356555"/>
            <a:ext cx="1489587" cy="230832"/>
          </a:xfrm>
          <a:prstGeom prst="rect">
            <a:avLst/>
          </a:prstGeom>
          <a:noFill/>
        </p:spPr>
        <p:txBody>
          <a:bodyPr wrap="square" rtlCol="0">
            <a:spAutoFit/>
          </a:bodyPr>
          <a:lstStyle/>
          <a:p>
            <a:r>
              <a:rPr lang="en-GB" sz="900" dirty="0" smtClean="0"/>
              <a:t>Photo: Jo Ann Deasy</a:t>
            </a:r>
            <a:endParaRPr lang="en-GB" sz="900" dirty="0"/>
          </a:p>
        </p:txBody>
      </p:sp>
      <p:sp>
        <p:nvSpPr>
          <p:cNvPr id="7" name="TextBox 6"/>
          <p:cNvSpPr txBox="1"/>
          <p:nvPr/>
        </p:nvSpPr>
        <p:spPr>
          <a:xfrm>
            <a:off x="374073" y="86354"/>
            <a:ext cx="8340436" cy="1200329"/>
          </a:xfrm>
          <a:prstGeom prst="rect">
            <a:avLst/>
          </a:prstGeom>
          <a:noFill/>
        </p:spPr>
        <p:txBody>
          <a:bodyPr wrap="square" rtlCol="0">
            <a:spAutoFit/>
          </a:bodyPr>
          <a:lstStyle/>
          <a:p>
            <a:pPr algn="ctr"/>
            <a:r>
              <a:rPr lang="en-GB" sz="3600" dirty="0" smtClean="0">
                <a:latin typeface="Comic Sans MS" charset="0"/>
                <a:ea typeface="Comic Sans MS" charset="0"/>
                <a:cs typeface="Comic Sans MS" charset="0"/>
              </a:rPr>
              <a:t>Each UK family uses an average of 500 glass bottles and jars each year</a:t>
            </a:r>
            <a:endParaRPr lang="en-GB" sz="3600" dirty="0">
              <a:latin typeface="Comic Sans MS" charset="0"/>
              <a:ea typeface="Comic Sans MS" charset="0"/>
              <a:cs typeface="Comic Sans MS" charset="0"/>
            </a:endParaRPr>
          </a:p>
        </p:txBody>
      </p:sp>
    </p:spTree>
    <p:extLst>
      <p:ext uri="{BB962C8B-B14F-4D97-AF65-F5344CB8AC3E}">
        <p14:creationId xmlns:p14="http://schemas.microsoft.com/office/powerpoint/2010/main" val="12981061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51" b="4237"/>
          <a:stretch/>
        </p:blipFill>
        <p:spPr>
          <a:xfrm>
            <a:off x="0" y="1563328"/>
            <a:ext cx="9144000" cy="5294671"/>
          </a:xfrm>
          <a:prstGeom prst="rect">
            <a:avLst/>
          </a:prstGeom>
        </p:spPr>
      </p:pic>
      <p:sp>
        <p:nvSpPr>
          <p:cNvPr id="5" name="TextBox 4"/>
          <p:cNvSpPr txBox="1"/>
          <p:nvPr/>
        </p:nvSpPr>
        <p:spPr>
          <a:xfrm>
            <a:off x="397565" y="6427304"/>
            <a:ext cx="1417983" cy="230832"/>
          </a:xfrm>
          <a:prstGeom prst="rect">
            <a:avLst/>
          </a:prstGeom>
          <a:noFill/>
        </p:spPr>
        <p:txBody>
          <a:bodyPr wrap="square" rtlCol="0">
            <a:spAutoFit/>
          </a:bodyPr>
          <a:lstStyle/>
          <a:p>
            <a:r>
              <a:rPr lang="en-GB" sz="900" dirty="0" smtClean="0">
                <a:solidFill>
                  <a:schemeClr val="bg1"/>
                </a:solidFill>
              </a:rPr>
              <a:t>Photo: Stephen Fulljames</a:t>
            </a:r>
            <a:endParaRPr lang="en-GB" sz="900" dirty="0">
              <a:solidFill>
                <a:schemeClr val="bg1"/>
              </a:solidFill>
            </a:endParaRPr>
          </a:p>
        </p:txBody>
      </p:sp>
      <p:sp>
        <p:nvSpPr>
          <p:cNvPr id="6" name="TextBox 5"/>
          <p:cNvSpPr txBox="1"/>
          <p:nvPr/>
        </p:nvSpPr>
        <p:spPr>
          <a:xfrm>
            <a:off x="250722" y="55223"/>
            <a:ext cx="8568813" cy="1261884"/>
          </a:xfrm>
          <a:prstGeom prst="rect">
            <a:avLst/>
          </a:prstGeom>
          <a:noFill/>
        </p:spPr>
        <p:txBody>
          <a:bodyPr wrap="square" rtlCol="0">
            <a:spAutoFit/>
          </a:bodyPr>
          <a:lstStyle/>
          <a:p>
            <a:pPr algn="ctr"/>
            <a:r>
              <a:rPr lang="en-GB" sz="3600" dirty="0" smtClean="0">
                <a:latin typeface="Comic Sans MS" charset="0"/>
                <a:ea typeface="Comic Sans MS" charset="0"/>
                <a:cs typeface="Comic Sans MS" charset="0"/>
              </a:rPr>
              <a:t>Reusable Packaging</a:t>
            </a:r>
          </a:p>
          <a:p>
            <a:pPr algn="ctr"/>
            <a:r>
              <a:rPr lang="en-GB" sz="2000" dirty="0" smtClean="0">
                <a:latin typeface="Comic Sans MS" charset="0"/>
                <a:ea typeface="Comic Sans MS" charset="0"/>
                <a:cs typeface="Comic Sans MS" charset="0"/>
              </a:rPr>
              <a:t>Reusing glass bottles and jars at home is a direct way of saving resources as it avoids the transport and energy costs of recycling</a:t>
            </a:r>
          </a:p>
        </p:txBody>
      </p:sp>
    </p:spTree>
    <p:extLst>
      <p:ext uri="{BB962C8B-B14F-4D97-AF65-F5344CB8AC3E}">
        <p14:creationId xmlns:p14="http://schemas.microsoft.com/office/powerpoint/2010/main" val="1319635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8613"/>
            <a:ext cx="9144000" cy="4697016"/>
          </a:xfrm>
          <a:prstGeom prst="rect">
            <a:avLst/>
          </a:prstGeom>
        </p:spPr>
      </p:pic>
      <p:sp>
        <p:nvSpPr>
          <p:cNvPr id="5" name="TextBox 4"/>
          <p:cNvSpPr txBox="1"/>
          <p:nvPr/>
        </p:nvSpPr>
        <p:spPr>
          <a:xfrm>
            <a:off x="7581954" y="6467936"/>
            <a:ext cx="1285460" cy="230832"/>
          </a:xfrm>
          <a:prstGeom prst="rect">
            <a:avLst/>
          </a:prstGeom>
          <a:noFill/>
        </p:spPr>
        <p:txBody>
          <a:bodyPr wrap="square" rtlCol="0">
            <a:spAutoFit/>
          </a:bodyPr>
          <a:lstStyle/>
          <a:p>
            <a:r>
              <a:rPr lang="en-GB" sz="900" dirty="0" smtClean="0"/>
              <a:t>Photo: tengrrl</a:t>
            </a:r>
            <a:endParaRPr lang="en-GB" sz="900" dirty="0"/>
          </a:p>
        </p:txBody>
      </p:sp>
      <p:sp>
        <p:nvSpPr>
          <p:cNvPr id="6" name="TextBox 5"/>
          <p:cNvSpPr txBox="1"/>
          <p:nvPr/>
        </p:nvSpPr>
        <p:spPr>
          <a:xfrm>
            <a:off x="0" y="212035"/>
            <a:ext cx="9144000" cy="1323439"/>
          </a:xfrm>
          <a:prstGeom prst="rect">
            <a:avLst/>
          </a:prstGeom>
          <a:noFill/>
        </p:spPr>
        <p:txBody>
          <a:bodyPr wrap="square" rtlCol="0">
            <a:spAutoFit/>
          </a:bodyPr>
          <a:lstStyle/>
          <a:p>
            <a:pPr algn="ctr"/>
            <a:r>
              <a:rPr lang="en-GB" sz="3200" dirty="0" smtClean="0">
                <a:latin typeface="Comic Sans MS" charset="0"/>
                <a:ea typeface="Comic Sans MS" charset="0"/>
                <a:cs typeface="Comic Sans MS" charset="0"/>
              </a:rPr>
              <a:t>Biodegradable Packaging</a:t>
            </a:r>
          </a:p>
          <a:p>
            <a:pPr algn="ctr"/>
            <a:r>
              <a:rPr lang="en-GB" sz="2400" dirty="0" smtClean="0">
                <a:latin typeface="Comic Sans MS" charset="0"/>
                <a:ea typeface="Comic Sans MS" charset="0"/>
                <a:cs typeface="Comic Sans MS" charset="0"/>
              </a:rPr>
              <a:t>Paper and card are a more environmentally friendly form of packaging as they easily break down in soil or the atmosphere.  </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051173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622"/>
          <a:stretch/>
        </p:blipFill>
        <p:spPr>
          <a:xfrm>
            <a:off x="0" y="1074962"/>
            <a:ext cx="9144000" cy="5783038"/>
          </a:xfrm>
          <a:prstGeom prst="rect">
            <a:avLst/>
          </a:prstGeom>
        </p:spPr>
      </p:pic>
      <p:sp>
        <p:nvSpPr>
          <p:cNvPr id="5" name="TextBox 4"/>
          <p:cNvSpPr txBox="1"/>
          <p:nvPr/>
        </p:nvSpPr>
        <p:spPr>
          <a:xfrm>
            <a:off x="7779773" y="1327355"/>
            <a:ext cx="1312607" cy="230832"/>
          </a:xfrm>
          <a:prstGeom prst="rect">
            <a:avLst/>
          </a:prstGeom>
          <a:noFill/>
        </p:spPr>
        <p:txBody>
          <a:bodyPr wrap="square" rtlCol="0">
            <a:spAutoFit/>
          </a:bodyPr>
          <a:lstStyle/>
          <a:p>
            <a:r>
              <a:rPr lang="en-GB" sz="900" dirty="0" smtClean="0"/>
              <a:t>Photo: Todd Lappin</a:t>
            </a:r>
            <a:endParaRPr lang="en-GB" sz="900" dirty="0"/>
          </a:p>
        </p:txBody>
      </p:sp>
      <p:sp>
        <p:nvSpPr>
          <p:cNvPr id="6" name="TextBox 5"/>
          <p:cNvSpPr txBox="1"/>
          <p:nvPr/>
        </p:nvSpPr>
        <p:spPr>
          <a:xfrm>
            <a:off x="0" y="243965"/>
            <a:ext cx="9143999" cy="430887"/>
          </a:xfrm>
          <a:prstGeom prst="rect">
            <a:avLst/>
          </a:prstGeom>
          <a:noFill/>
        </p:spPr>
        <p:txBody>
          <a:bodyPr wrap="square" rtlCol="0">
            <a:spAutoFit/>
          </a:bodyPr>
          <a:lstStyle/>
          <a:p>
            <a:pPr algn="ctr"/>
            <a:r>
              <a:rPr lang="en-GB" sz="2200" dirty="0" smtClean="0">
                <a:latin typeface="Comic Sans MS" charset="0"/>
                <a:ea typeface="Comic Sans MS" charset="0"/>
                <a:cs typeface="Comic Sans MS" charset="0"/>
              </a:rPr>
              <a:t>Paper and card are widely recycled via kerbside collection schemes</a:t>
            </a:r>
            <a:endParaRPr lang="en-GB" sz="2200" dirty="0">
              <a:latin typeface="Comic Sans MS" charset="0"/>
              <a:ea typeface="Comic Sans MS" charset="0"/>
              <a:cs typeface="Comic Sans MS" charset="0"/>
            </a:endParaRPr>
          </a:p>
        </p:txBody>
      </p:sp>
    </p:spTree>
    <p:extLst>
      <p:ext uri="{BB962C8B-B14F-4D97-AF65-F5344CB8AC3E}">
        <p14:creationId xmlns:p14="http://schemas.microsoft.com/office/powerpoint/2010/main" val="2058360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788"/>
          <a:stretch/>
        </p:blipFill>
        <p:spPr>
          <a:xfrm>
            <a:off x="-39757" y="933401"/>
            <a:ext cx="9144000" cy="5924599"/>
          </a:xfrm>
          <a:prstGeom prst="rect">
            <a:avLst/>
          </a:prstGeom>
        </p:spPr>
      </p:pic>
      <p:sp>
        <p:nvSpPr>
          <p:cNvPr id="6" name="TextBox 5"/>
          <p:cNvSpPr txBox="1"/>
          <p:nvPr/>
        </p:nvSpPr>
        <p:spPr>
          <a:xfrm>
            <a:off x="7487478" y="6400800"/>
            <a:ext cx="1364974" cy="230832"/>
          </a:xfrm>
          <a:prstGeom prst="rect">
            <a:avLst/>
          </a:prstGeom>
          <a:noFill/>
        </p:spPr>
        <p:txBody>
          <a:bodyPr wrap="square" rtlCol="0">
            <a:spAutoFit/>
          </a:bodyPr>
          <a:lstStyle/>
          <a:p>
            <a:r>
              <a:rPr lang="en-GB" sz="900" dirty="0" smtClean="0"/>
              <a:t>Photo: Chris Potter</a:t>
            </a:r>
            <a:endParaRPr lang="en-GB" sz="900" dirty="0"/>
          </a:p>
        </p:txBody>
      </p:sp>
      <p:sp>
        <p:nvSpPr>
          <p:cNvPr id="8" name="TextBox 7"/>
          <p:cNvSpPr txBox="1"/>
          <p:nvPr/>
        </p:nvSpPr>
        <p:spPr>
          <a:xfrm>
            <a:off x="-39757" y="153671"/>
            <a:ext cx="9144000" cy="830997"/>
          </a:xfrm>
          <a:prstGeom prst="rect">
            <a:avLst/>
          </a:prstGeom>
          <a:noFill/>
        </p:spPr>
        <p:txBody>
          <a:bodyPr wrap="square" rtlCol="0">
            <a:spAutoFit/>
          </a:bodyPr>
          <a:lstStyle/>
          <a:p>
            <a:pPr algn="ctr"/>
            <a:r>
              <a:rPr lang="en-GB" sz="2400" dirty="0" smtClean="0">
                <a:latin typeface="Comic Sans MS" charset="0"/>
                <a:ea typeface="Comic Sans MS" charset="0"/>
                <a:cs typeface="Comic Sans MS" charset="0"/>
              </a:rPr>
              <a:t>Most food packaging now carries information about what it is made from and whether/how it can be recycled</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3275574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237" b="5807"/>
          <a:stretch/>
        </p:blipFill>
        <p:spPr>
          <a:xfrm>
            <a:off x="-18029" y="1032386"/>
            <a:ext cx="9162029" cy="5825614"/>
          </a:xfrm>
          <a:prstGeom prst="rect">
            <a:avLst/>
          </a:prstGeom>
        </p:spPr>
      </p:pic>
      <p:sp>
        <p:nvSpPr>
          <p:cNvPr id="5" name="TextBox 4"/>
          <p:cNvSpPr txBox="1"/>
          <p:nvPr/>
        </p:nvSpPr>
        <p:spPr>
          <a:xfrm>
            <a:off x="7804035" y="6513443"/>
            <a:ext cx="1656521" cy="230832"/>
          </a:xfrm>
          <a:prstGeom prst="rect">
            <a:avLst/>
          </a:prstGeom>
          <a:noFill/>
        </p:spPr>
        <p:txBody>
          <a:bodyPr wrap="square" rtlCol="0">
            <a:spAutoFit/>
          </a:bodyPr>
          <a:lstStyle/>
          <a:p>
            <a:r>
              <a:rPr lang="en-GB" sz="900" dirty="0" smtClean="0">
                <a:solidFill>
                  <a:schemeClr val="bg1"/>
                </a:solidFill>
              </a:rPr>
              <a:t>Photo: Freddie Phillips</a:t>
            </a:r>
            <a:endParaRPr lang="en-GB" sz="900" dirty="0">
              <a:solidFill>
                <a:schemeClr val="bg1"/>
              </a:solidFill>
            </a:endParaRPr>
          </a:p>
        </p:txBody>
      </p:sp>
      <p:sp>
        <p:nvSpPr>
          <p:cNvPr id="2" name="TextBox 1"/>
          <p:cNvSpPr txBox="1"/>
          <p:nvPr/>
        </p:nvSpPr>
        <p:spPr>
          <a:xfrm>
            <a:off x="-18029" y="72288"/>
            <a:ext cx="9162029"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Most councils now operate weekly or fortnightly kerbside collection schemes</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1257071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26" y="194382"/>
            <a:ext cx="9137374" cy="1754326"/>
          </a:xfrm>
          <a:prstGeom prst="rect">
            <a:avLst/>
          </a:prstGeom>
          <a:noFill/>
        </p:spPr>
        <p:txBody>
          <a:bodyPr wrap="square" rtlCol="0">
            <a:spAutoFit/>
          </a:bodyPr>
          <a:lstStyle/>
          <a:p>
            <a:pPr algn="ctr"/>
            <a:r>
              <a:rPr lang="en-GB" sz="5400" dirty="0" smtClean="0">
                <a:latin typeface="Comic Sans MS" charset="0"/>
                <a:ea typeface="Comic Sans MS" charset="0"/>
                <a:cs typeface="Comic Sans MS" charset="0"/>
              </a:rPr>
              <a:t>WHY DOES FOOD NEED PACKAGING?</a:t>
            </a:r>
            <a:endParaRPr lang="en-GB" sz="5400" dirty="0">
              <a:latin typeface="Comic Sans MS" charset="0"/>
              <a:ea typeface="Comic Sans MS" charset="0"/>
              <a:cs typeface="Comic Sans MS"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2235"/>
          <a:stretch/>
        </p:blipFill>
        <p:spPr>
          <a:xfrm>
            <a:off x="6626" y="2191648"/>
            <a:ext cx="9144000" cy="4498258"/>
          </a:xfrm>
          <a:prstGeom prst="rect">
            <a:avLst/>
          </a:prstGeom>
        </p:spPr>
      </p:pic>
      <p:sp>
        <p:nvSpPr>
          <p:cNvPr id="3" name="TextBox 2"/>
          <p:cNvSpPr txBox="1"/>
          <p:nvPr/>
        </p:nvSpPr>
        <p:spPr>
          <a:xfrm>
            <a:off x="7654413" y="6400800"/>
            <a:ext cx="914400" cy="230832"/>
          </a:xfrm>
          <a:prstGeom prst="rect">
            <a:avLst/>
          </a:prstGeom>
          <a:noFill/>
        </p:spPr>
        <p:txBody>
          <a:bodyPr wrap="square" rtlCol="0">
            <a:spAutoFit/>
          </a:bodyPr>
          <a:lstStyle/>
          <a:p>
            <a:r>
              <a:rPr lang="en-GB" sz="900" dirty="0" smtClean="0">
                <a:solidFill>
                  <a:schemeClr val="bg1"/>
                </a:solidFill>
              </a:rPr>
              <a:t>Photo: deadcat</a:t>
            </a:r>
            <a:endParaRPr lang="en-GB" sz="900" dirty="0">
              <a:solidFill>
                <a:schemeClr val="bg1"/>
              </a:solidFill>
            </a:endParaRPr>
          </a:p>
        </p:txBody>
      </p:sp>
    </p:spTree>
    <p:extLst>
      <p:ext uri="{BB962C8B-B14F-4D97-AF65-F5344CB8AC3E}">
        <p14:creationId xmlns:p14="http://schemas.microsoft.com/office/powerpoint/2010/main" val="18554100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669" t="25982" r="6774" b="6771"/>
          <a:stretch/>
        </p:blipFill>
        <p:spPr>
          <a:xfrm>
            <a:off x="0" y="1799303"/>
            <a:ext cx="9144000" cy="4793848"/>
          </a:xfrm>
          <a:prstGeom prst="rect">
            <a:avLst/>
          </a:prstGeom>
        </p:spPr>
      </p:pic>
      <p:sp>
        <p:nvSpPr>
          <p:cNvPr id="6" name="TextBox 5"/>
          <p:cNvSpPr txBox="1"/>
          <p:nvPr/>
        </p:nvSpPr>
        <p:spPr>
          <a:xfrm>
            <a:off x="796412" y="6362319"/>
            <a:ext cx="1194620" cy="230832"/>
          </a:xfrm>
          <a:prstGeom prst="rect">
            <a:avLst/>
          </a:prstGeom>
          <a:noFill/>
        </p:spPr>
        <p:txBody>
          <a:bodyPr wrap="square" rtlCol="0">
            <a:spAutoFit/>
          </a:bodyPr>
          <a:lstStyle/>
          <a:p>
            <a:r>
              <a:rPr lang="en-GB" sz="900" dirty="0" smtClean="0">
                <a:solidFill>
                  <a:schemeClr val="bg1"/>
                </a:solidFill>
              </a:rPr>
              <a:t>Photo: harrypope</a:t>
            </a:r>
            <a:endParaRPr lang="en-GB" sz="900" dirty="0">
              <a:solidFill>
                <a:schemeClr val="bg1"/>
              </a:solidFill>
            </a:endParaRPr>
          </a:p>
        </p:txBody>
      </p:sp>
      <p:sp>
        <p:nvSpPr>
          <p:cNvPr id="7" name="TextBox 6"/>
          <p:cNvSpPr txBox="1"/>
          <p:nvPr/>
        </p:nvSpPr>
        <p:spPr>
          <a:xfrm>
            <a:off x="244698" y="154547"/>
            <a:ext cx="8641725" cy="1508105"/>
          </a:xfrm>
          <a:prstGeom prst="rect">
            <a:avLst/>
          </a:prstGeom>
          <a:noFill/>
        </p:spPr>
        <p:txBody>
          <a:bodyPr wrap="square" rtlCol="0">
            <a:spAutoFit/>
          </a:bodyPr>
          <a:lstStyle/>
          <a:p>
            <a:pPr algn="ctr"/>
            <a:r>
              <a:rPr lang="en-GB" sz="4400" dirty="0">
                <a:latin typeface="Comic Sans MS" charset="0"/>
                <a:ea typeface="Comic Sans MS" charset="0"/>
                <a:cs typeface="Comic Sans MS" charset="0"/>
              </a:rPr>
              <a:t>Sort It Out!</a:t>
            </a:r>
          </a:p>
          <a:p>
            <a:pPr algn="ctr"/>
            <a:r>
              <a:rPr lang="en-GB" sz="2400" dirty="0" smtClean="0">
                <a:latin typeface="Comic Sans MS" charset="0"/>
                <a:ea typeface="Comic Sans MS" charset="0"/>
                <a:cs typeface="Comic Sans MS" charset="0"/>
              </a:rPr>
              <a:t>When contaminated loads of recycling are found, it can result in the whole lorry full being sent to landfill</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6569342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043" y="265043"/>
            <a:ext cx="8733183" cy="830997"/>
          </a:xfrm>
          <a:prstGeom prst="rect">
            <a:avLst/>
          </a:prstGeom>
          <a:noFill/>
          <a:ln>
            <a:solidFill>
              <a:schemeClr val="accent1"/>
            </a:solidFill>
          </a:ln>
        </p:spPr>
        <p:txBody>
          <a:bodyPr wrap="square" rtlCol="0">
            <a:spAutoFit/>
          </a:bodyPr>
          <a:lstStyle/>
          <a:p>
            <a:pPr algn="ctr"/>
            <a:r>
              <a:rPr lang="en-GB" sz="4800" dirty="0" smtClean="0">
                <a:latin typeface="Comic Sans MS" charset="0"/>
                <a:ea typeface="Comic Sans MS" charset="0"/>
                <a:cs typeface="Comic Sans MS" charset="0"/>
              </a:rPr>
              <a:t>Local Recycling Centres</a:t>
            </a:r>
            <a:endParaRPr lang="en-GB" sz="4800" dirty="0">
              <a:latin typeface="Comic Sans MS" charset="0"/>
              <a:ea typeface="Comic Sans MS" charset="0"/>
              <a:cs typeface="Comic Sans MS"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9355"/>
          <a:stretch/>
        </p:blipFill>
        <p:spPr>
          <a:xfrm>
            <a:off x="0" y="1175363"/>
            <a:ext cx="9144000" cy="5674323"/>
          </a:xfrm>
          <a:prstGeom prst="rect">
            <a:avLst/>
          </a:prstGeom>
        </p:spPr>
      </p:pic>
      <p:sp>
        <p:nvSpPr>
          <p:cNvPr id="3" name="TextBox 2"/>
          <p:cNvSpPr txBox="1"/>
          <p:nvPr/>
        </p:nvSpPr>
        <p:spPr>
          <a:xfrm>
            <a:off x="265043" y="6474543"/>
            <a:ext cx="1430594" cy="230832"/>
          </a:xfrm>
          <a:prstGeom prst="rect">
            <a:avLst/>
          </a:prstGeom>
          <a:noFill/>
        </p:spPr>
        <p:txBody>
          <a:bodyPr wrap="square" rtlCol="0">
            <a:spAutoFit/>
          </a:bodyPr>
          <a:lstStyle/>
          <a:p>
            <a:r>
              <a:rPr lang="en-GB" sz="900" dirty="0" smtClean="0">
                <a:solidFill>
                  <a:schemeClr val="bg1"/>
                </a:solidFill>
              </a:rPr>
              <a:t>Photo: Gosia Malochleb</a:t>
            </a:r>
            <a:endParaRPr lang="en-GB" sz="900" dirty="0">
              <a:solidFill>
                <a:schemeClr val="bg1"/>
              </a:solidFill>
            </a:endParaRPr>
          </a:p>
        </p:txBody>
      </p:sp>
    </p:spTree>
    <p:extLst>
      <p:ext uri="{BB962C8B-B14F-4D97-AF65-F5344CB8AC3E}">
        <p14:creationId xmlns:p14="http://schemas.microsoft.com/office/powerpoint/2010/main" val="880695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extBox 11"/>
          <p:cNvSpPr txBox="1"/>
          <p:nvPr/>
        </p:nvSpPr>
        <p:spPr>
          <a:xfrm>
            <a:off x="6917635" y="119270"/>
            <a:ext cx="1656522" cy="230832"/>
          </a:xfrm>
          <a:prstGeom prst="rect">
            <a:avLst/>
          </a:prstGeom>
          <a:noFill/>
        </p:spPr>
        <p:txBody>
          <a:bodyPr wrap="square" rtlCol="0">
            <a:spAutoFit/>
          </a:bodyPr>
          <a:lstStyle/>
          <a:p>
            <a:r>
              <a:rPr lang="en-GB" sz="900" dirty="0" smtClean="0">
                <a:solidFill>
                  <a:schemeClr val="bg1"/>
                </a:solidFill>
              </a:rPr>
              <a:t>Photo: Jeff Van Campden</a:t>
            </a:r>
            <a:endParaRPr lang="en-GB" sz="900" dirty="0">
              <a:solidFill>
                <a:schemeClr val="bg1"/>
              </a:solidFill>
            </a:endParaRPr>
          </a:p>
        </p:txBody>
      </p:sp>
    </p:spTree>
    <p:extLst>
      <p:ext uri="{BB962C8B-B14F-4D97-AF65-F5344CB8AC3E}">
        <p14:creationId xmlns:p14="http://schemas.microsoft.com/office/powerpoint/2010/main" val="13902926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4801365"/>
              </p:ext>
            </p:extLst>
          </p:nvPr>
        </p:nvGraphicFramePr>
        <p:xfrm>
          <a:off x="0" y="1219200"/>
          <a:ext cx="9144000" cy="5446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0" y="97520"/>
            <a:ext cx="8852453" cy="1015663"/>
          </a:xfrm>
          <a:prstGeom prst="rect">
            <a:avLst/>
          </a:prstGeom>
          <a:noFill/>
        </p:spPr>
        <p:txBody>
          <a:bodyPr wrap="square" rtlCol="0">
            <a:spAutoFit/>
          </a:bodyPr>
          <a:lstStyle/>
          <a:p>
            <a:pPr algn="ctr"/>
            <a:r>
              <a:rPr lang="en-GB" sz="6000" dirty="0" smtClean="0">
                <a:solidFill>
                  <a:srgbClr val="00B050"/>
                </a:solidFill>
                <a:latin typeface="Comic Sans MS" charset="0"/>
                <a:ea typeface="Comic Sans MS" charset="0"/>
                <a:cs typeface="Comic Sans MS" charset="0"/>
              </a:rPr>
              <a:t>Reduce Reuse Recycle</a:t>
            </a:r>
            <a:endParaRPr lang="en-GB" sz="6000" dirty="0">
              <a:solidFill>
                <a:srgbClr val="00B050"/>
              </a:solidFill>
              <a:latin typeface="Comic Sans MS" charset="0"/>
              <a:ea typeface="Comic Sans MS" charset="0"/>
              <a:cs typeface="Comic Sans MS" charset="0"/>
            </a:endParaRPr>
          </a:p>
        </p:txBody>
      </p:sp>
    </p:spTree>
    <p:extLst>
      <p:ext uri="{BB962C8B-B14F-4D97-AF65-F5344CB8AC3E}">
        <p14:creationId xmlns:p14="http://schemas.microsoft.com/office/powerpoint/2010/main" val="7907698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70908" y="2486437"/>
            <a:ext cx="3560619" cy="1754326"/>
          </a:xfrm>
          <a:prstGeom prst="rect">
            <a:avLst/>
          </a:prstGeom>
          <a:noFill/>
          <a:ln>
            <a:solidFill>
              <a:srgbClr val="00B050"/>
            </a:solidFill>
          </a:ln>
        </p:spPr>
        <p:txBody>
          <a:bodyPr wrap="square" rtlCol="0">
            <a:spAutoFit/>
          </a:bodyPr>
          <a:lstStyle/>
          <a:p>
            <a:pPr algn="ctr"/>
            <a:endParaRPr lang="en-GB" dirty="0" smtClean="0">
              <a:solidFill>
                <a:srgbClr val="0070C0"/>
              </a:solidFill>
              <a:latin typeface="Comic Sans MS" charset="0"/>
              <a:ea typeface="Comic Sans MS" charset="0"/>
              <a:cs typeface="Comic Sans MS" charset="0"/>
              <a:hlinkClick r:id="rId2"/>
            </a:endParaRPr>
          </a:p>
          <a:p>
            <a:pPr algn="ctr"/>
            <a:r>
              <a:rPr lang="en-GB" dirty="0" smtClean="0">
                <a:solidFill>
                  <a:srgbClr val="0070C0"/>
                </a:solidFill>
                <a:latin typeface="Comic Sans MS" charset="0"/>
                <a:ea typeface="Comic Sans MS" charset="0"/>
                <a:cs typeface="Comic Sans MS" charset="0"/>
                <a:hlinkClick r:id="rId2"/>
              </a:rPr>
              <a:t>www.recyclenow.com</a:t>
            </a:r>
            <a:endParaRPr lang="en-GB" dirty="0" smtClean="0">
              <a:solidFill>
                <a:srgbClr val="0070C0"/>
              </a:solidFill>
              <a:latin typeface="Comic Sans MS" charset="0"/>
              <a:ea typeface="Comic Sans MS" charset="0"/>
              <a:cs typeface="Comic Sans MS" charset="0"/>
            </a:endParaRPr>
          </a:p>
          <a:p>
            <a:pPr algn="ctr"/>
            <a:endParaRPr lang="en-GB" dirty="0">
              <a:solidFill>
                <a:srgbClr val="0070C0"/>
              </a:solidFill>
              <a:latin typeface="Comic Sans MS" charset="0"/>
              <a:ea typeface="Comic Sans MS" charset="0"/>
              <a:cs typeface="Comic Sans MS" charset="0"/>
            </a:endParaRPr>
          </a:p>
          <a:p>
            <a:pPr algn="ctr"/>
            <a:r>
              <a:rPr lang="en-GB" dirty="0" smtClean="0">
                <a:solidFill>
                  <a:srgbClr val="0070C0"/>
                </a:solidFill>
                <a:latin typeface="Comic Sans MS" charset="0"/>
                <a:ea typeface="Comic Sans MS" charset="0"/>
                <a:cs typeface="Comic Sans MS" charset="0"/>
                <a:hlinkClick r:id="rId3"/>
              </a:rPr>
              <a:t>www.recycling.co.uk</a:t>
            </a:r>
            <a:endParaRPr lang="en-GB" dirty="0" smtClean="0">
              <a:solidFill>
                <a:srgbClr val="0070C0"/>
              </a:solidFill>
              <a:latin typeface="Comic Sans MS" charset="0"/>
              <a:ea typeface="Comic Sans MS" charset="0"/>
              <a:cs typeface="Comic Sans MS" charset="0"/>
            </a:endParaRPr>
          </a:p>
          <a:p>
            <a:pPr algn="ctr"/>
            <a:endParaRPr lang="en-GB" dirty="0">
              <a:solidFill>
                <a:srgbClr val="0070C0"/>
              </a:solidFill>
              <a:latin typeface="Comic Sans MS" charset="0"/>
              <a:ea typeface="Comic Sans MS" charset="0"/>
              <a:cs typeface="Comic Sans MS" charset="0"/>
            </a:endParaRPr>
          </a:p>
          <a:p>
            <a:pPr algn="ctr"/>
            <a:endParaRPr lang="en-GB" dirty="0" smtClean="0">
              <a:solidFill>
                <a:srgbClr val="0070C0"/>
              </a:solidFill>
              <a:latin typeface="Comic Sans MS" charset="0"/>
              <a:ea typeface="Comic Sans MS" charset="0"/>
              <a:cs typeface="Comic Sans MS" charset="0"/>
            </a:endParaRPr>
          </a:p>
        </p:txBody>
      </p:sp>
      <p:sp>
        <p:nvSpPr>
          <p:cNvPr id="6" name="TextBox 5"/>
          <p:cNvSpPr txBox="1"/>
          <p:nvPr/>
        </p:nvSpPr>
        <p:spPr>
          <a:xfrm>
            <a:off x="296214" y="343632"/>
            <a:ext cx="8551571" cy="707886"/>
          </a:xfrm>
          <a:prstGeom prst="rect">
            <a:avLst/>
          </a:prstGeom>
          <a:noFill/>
        </p:spPr>
        <p:txBody>
          <a:bodyPr wrap="square" rtlCol="0">
            <a:spAutoFit/>
          </a:bodyPr>
          <a:lstStyle/>
          <a:p>
            <a:pPr algn="ctr"/>
            <a:r>
              <a:rPr lang="en-GB" sz="4000" dirty="0" smtClean="0">
                <a:solidFill>
                  <a:srgbClr val="00B050"/>
                </a:solidFill>
                <a:latin typeface="Comic Sans MS" charset="0"/>
                <a:ea typeface="Comic Sans MS" charset="0"/>
                <a:cs typeface="Comic Sans MS" charset="0"/>
              </a:rPr>
              <a:t>Further Information on Recycling</a:t>
            </a:r>
            <a:endParaRPr lang="en-GB" sz="4000" dirty="0">
              <a:solidFill>
                <a:srgbClr val="00B050"/>
              </a:solidFill>
              <a:latin typeface="Comic Sans MS" charset="0"/>
              <a:ea typeface="Comic Sans MS" charset="0"/>
              <a:cs typeface="Comic Sans MS" charset="0"/>
            </a:endParaRPr>
          </a:p>
        </p:txBody>
      </p:sp>
      <p:sp>
        <p:nvSpPr>
          <p:cNvPr id="2" name="TextBox 1"/>
          <p:cNvSpPr txBox="1"/>
          <p:nvPr/>
        </p:nvSpPr>
        <p:spPr>
          <a:xfrm>
            <a:off x="0" y="1436652"/>
            <a:ext cx="9144000" cy="646331"/>
          </a:xfrm>
          <a:prstGeom prst="rect">
            <a:avLst/>
          </a:prstGeom>
          <a:noFill/>
        </p:spPr>
        <p:txBody>
          <a:bodyPr wrap="square" rtlCol="0">
            <a:spAutoFit/>
          </a:bodyPr>
          <a:lstStyle/>
          <a:p>
            <a:pPr algn="ctr"/>
            <a:r>
              <a:rPr lang="en-GB" dirty="0" smtClean="0">
                <a:latin typeface="Comic Sans MS" charset="0"/>
                <a:ea typeface="Comic Sans MS" charset="0"/>
                <a:cs typeface="Comic Sans MS" charset="0"/>
              </a:rPr>
              <a:t>There are many websites where you can find further information about recycling.  Here are just a few:</a:t>
            </a:r>
            <a:endParaRPr lang="en-GB" dirty="0">
              <a:latin typeface="Comic Sans MS" charset="0"/>
              <a:ea typeface="Comic Sans MS" charset="0"/>
              <a:cs typeface="Comic Sans MS" charset="0"/>
            </a:endParaRPr>
          </a:p>
        </p:txBody>
      </p:sp>
    </p:spTree>
    <p:extLst>
      <p:ext uri="{BB962C8B-B14F-4D97-AF65-F5344CB8AC3E}">
        <p14:creationId xmlns:p14="http://schemas.microsoft.com/office/powerpoint/2010/main" val="18400445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PTE-logo-type-cmyk.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647" y="628157"/>
            <a:ext cx="5486400" cy="3276600"/>
          </a:xfrm>
          <a:prstGeom prst="rect">
            <a:avLst/>
          </a:prstGeom>
        </p:spPr>
      </p:pic>
      <p:sp>
        <p:nvSpPr>
          <p:cNvPr id="5" name="TextBox 4"/>
          <p:cNvSpPr txBox="1"/>
          <p:nvPr/>
        </p:nvSpPr>
        <p:spPr>
          <a:xfrm>
            <a:off x="840154" y="4425462"/>
            <a:ext cx="7453923" cy="2308324"/>
          </a:xfrm>
          <a:prstGeom prst="rect">
            <a:avLst/>
          </a:prstGeom>
          <a:noFill/>
        </p:spPr>
        <p:txBody>
          <a:bodyPr wrap="square" rtlCol="0">
            <a:spAutoFit/>
          </a:bodyPr>
          <a:lstStyle/>
          <a:p>
            <a:pPr algn="ctr"/>
            <a:r>
              <a:rPr lang="en-US" sz="3200" b="1" dirty="0" smtClean="0"/>
              <a:t>To find out more, please visit</a:t>
            </a:r>
            <a:endParaRPr lang="en-US" sz="3200" b="1" dirty="0"/>
          </a:p>
          <a:p>
            <a:pPr algn="ctr"/>
            <a:r>
              <a:rPr lang="en-US" sz="4800" b="1" dirty="0" smtClean="0"/>
              <a:t>ypte.org.uk</a:t>
            </a:r>
          </a:p>
          <a:p>
            <a:pPr algn="ctr"/>
            <a:endParaRPr lang="en-US" sz="1600" b="1" dirty="0"/>
          </a:p>
          <a:p>
            <a:pPr algn="ctr"/>
            <a:endParaRPr lang="en-US" sz="1600" b="1" dirty="0" smtClean="0"/>
          </a:p>
          <a:p>
            <a:pPr algn="ctr"/>
            <a:r>
              <a:rPr lang="en-US" sz="1600" b="1" dirty="0" smtClean="0"/>
              <a:t>Registered charity number 1153740</a:t>
            </a:r>
          </a:p>
          <a:p>
            <a:pPr algn="ctr"/>
            <a:r>
              <a:rPr lang="en-US" sz="1600" b="1" dirty="0" smtClean="0">
                <a:solidFill>
                  <a:schemeClr val="accent3">
                    <a:lumMod val="50000"/>
                  </a:schemeClr>
                </a:solidFill>
              </a:rPr>
              <a:t>Creating a better future by inspiring young people to look after our world</a:t>
            </a:r>
            <a:endParaRPr lang="en-US" sz="1600" b="1" dirty="0">
              <a:solidFill>
                <a:schemeClr val="accent3">
                  <a:lumMod val="50000"/>
                </a:schemeClr>
              </a:solidFill>
            </a:endParaRPr>
          </a:p>
        </p:txBody>
      </p:sp>
    </p:spTree>
    <p:extLst>
      <p:ext uri="{BB962C8B-B14F-4D97-AF65-F5344CB8AC3E}">
        <p14:creationId xmlns:p14="http://schemas.microsoft.com/office/powerpoint/2010/main" val="4350906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Comic Sans MS" charset="0"/>
                <a:ea typeface="Comic Sans MS" charset="0"/>
                <a:cs typeface="Comic Sans MS" charset="0"/>
              </a:rPr>
              <a:t>Credits</a:t>
            </a:r>
            <a:endParaRPr lang="en-US" dirty="0">
              <a:latin typeface="Comic Sans MS" charset="0"/>
              <a:ea typeface="Comic Sans MS" charset="0"/>
              <a:cs typeface="Comic Sans MS" charset="0"/>
            </a:endParaRPr>
          </a:p>
        </p:txBody>
      </p:sp>
      <p:sp>
        <p:nvSpPr>
          <p:cNvPr id="3" name="Content Placeholder 2"/>
          <p:cNvSpPr>
            <a:spLocks noGrp="1"/>
          </p:cNvSpPr>
          <p:nvPr>
            <p:ph idx="1"/>
          </p:nvPr>
        </p:nvSpPr>
        <p:spPr/>
        <p:txBody>
          <a:bodyPr/>
          <a:lstStyle/>
          <a:p>
            <a:pPr marL="0" indent="0" algn="ctr">
              <a:buNone/>
            </a:pPr>
            <a:r>
              <a:rPr lang="en-US" dirty="0" smtClean="0">
                <a:latin typeface="Comic Sans MS" charset="0"/>
                <a:ea typeface="Comic Sans MS" charset="0"/>
                <a:cs typeface="Comic Sans MS" charset="0"/>
              </a:rPr>
              <a:t>YPTE would like to thank all the amazing photographers on Flickr who allow the use of their photos for non-commercial purposes.</a:t>
            </a:r>
          </a:p>
          <a:p>
            <a:pPr marL="0" indent="0">
              <a:buNone/>
            </a:pPr>
            <a:endParaRPr lang="en-US" dirty="0">
              <a:latin typeface="Comic Sans MS" charset="0"/>
              <a:ea typeface="Comic Sans MS" charset="0"/>
              <a:cs typeface="Comic Sans MS" charset="0"/>
            </a:endParaRPr>
          </a:p>
          <a:p>
            <a:pPr marL="0" indent="0" algn="ctr">
              <a:buNone/>
            </a:pPr>
            <a:r>
              <a:rPr lang="en-US" dirty="0" smtClean="0">
                <a:latin typeface="Comic Sans MS" charset="0"/>
                <a:ea typeface="Comic Sans MS" charset="0"/>
                <a:cs typeface="Comic Sans MS" charset="0"/>
              </a:rPr>
              <a:t>Your photos are helping young people to learn more about environmental issues.  We couldn’t have created this presentation without you!</a:t>
            </a:r>
            <a:endParaRPr lang="en-US" dirty="0">
              <a:latin typeface="Comic Sans MS" charset="0"/>
              <a:ea typeface="Comic Sans MS" charset="0"/>
              <a:cs typeface="Comic Sans MS" charset="0"/>
            </a:endParaRPr>
          </a:p>
        </p:txBody>
      </p:sp>
      <p:pic>
        <p:nvPicPr>
          <p:cNvPr id="4" name="Picture 3" descr="YPTE-logo-type-cmyk.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3435" y="5314462"/>
            <a:ext cx="2214841" cy="1322752"/>
          </a:xfrm>
          <a:prstGeom prst="rect">
            <a:avLst/>
          </a:prstGeom>
        </p:spPr>
      </p:pic>
    </p:spTree>
    <p:extLst>
      <p:ext uri="{BB962C8B-B14F-4D97-AF65-F5344CB8AC3E}">
        <p14:creationId xmlns:p14="http://schemas.microsoft.com/office/powerpoint/2010/main" val="3863163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264" b="3596"/>
          <a:stretch/>
        </p:blipFill>
        <p:spPr>
          <a:xfrm>
            <a:off x="0" y="1364437"/>
            <a:ext cx="9144000" cy="5493563"/>
          </a:xfrm>
          <a:prstGeom prst="rect">
            <a:avLst/>
          </a:prstGeom>
        </p:spPr>
      </p:pic>
      <p:sp>
        <p:nvSpPr>
          <p:cNvPr id="4" name="TextBox 3"/>
          <p:cNvSpPr txBox="1"/>
          <p:nvPr/>
        </p:nvSpPr>
        <p:spPr>
          <a:xfrm>
            <a:off x="0" y="191125"/>
            <a:ext cx="9144000"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Food packaging protects and preserves food.  But it is also there to make it more attractive to customers </a:t>
            </a:r>
            <a:endParaRPr lang="en-GB" sz="2800" dirty="0">
              <a:latin typeface="Comic Sans MS" charset="0"/>
              <a:ea typeface="Comic Sans MS" charset="0"/>
              <a:cs typeface="Comic Sans MS" charset="0"/>
            </a:endParaRPr>
          </a:p>
        </p:txBody>
      </p:sp>
      <p:sp>
        <p:nvSpPr>
          <p:cNvPr id="6" name="TextBox 5"/>
          <p:cNvSpPr txBox="1"/>
          <p:nvPr/>
        </p:nvSpPr>
        <p:spPr>
          <a:xfrm>
            <a:off x="7200900" y="914400"/>
            <a:ext cx="1457325" cy="230832"/>
          </a:xfrm>
          <a:prstGeom prst="rect">
            <a:avLst/>
          </a:prstGeom>
          <a:noFill/>
        </p:spPr>
        <p:txBody>
          <a:bodyPr wrap="square" rtlCol="0">
            <a:spAutoFit/>
          </a:bodyPr>
          <a:lstStyle/>
          <a:p>
            <a:r>
              <a:rPr lang="en-GB" sz="900" dirty="0" smtClean="0">
                <a:solidFill>
                  <a:schemeClr val="bg1"/>
                </a:solidFill>
              </a:rPr>
              <a:t>Photo: H is for Home</a:t>
            </a:r>
            <a:endParaRPr lang="en-GB" sz="900" dirty="0">
              <a:solidFill>
                <a:schemeClr val="bg1"/>
              </a:solidFill>
            </a:endParaRPr>
          </a:p>
        </p:txBody>
      </p:sp>
      <p:sp>
        <p:nvSpPr>
          <p:cNvPr id="2" name="TextBox 1"/>
          <p:cNvSpPr txBox="1"/>
          <p:nvPr/>
        </p:nvSpPr>
        <p:spPr>
          <a:xfrm>
            <a:off x="7536872" y="1482435"/>
            <a:ext cx="1717964" cy="230832"/>
          </a:xfrm>
          <a:prstGeom prst="rect">
            <a:avLst/>
          </a:prstGeom>
          <a:noFill/>
        </p:spPr>
        <p:txBody>
          <a:bodyPr wrap="square" rtlCol="0">
            <a:spAutoFit/>
          </a:bodyPr>
          <a:lstStyle/>
          <a:p>
            <a:r>
              <a:rPr lang="en-GB" sz="900" dirty="0" smtClean="0">
                <a:solidFill>
                  <a:schemeClr val="bg1"/>
                </a:solidFill>
              </a:rPr>
              <a:t>Photo: H is for Home</a:t>
            </a:r>
            <a:endParaRPr lang="en-GB" sz="900" dirty="0">
              <a:solidFill>
                <a:schemeClr val="bg1"/>
              </a:solidFill>
            </a:endParaRPr>
          </a:p>
        </p:txBody>
      </p:sp>
    </p:spTree>
    <p:extLst>
      <p:ext uri="{BB962C8B-B14F-4D97-AF65-F5344CB8AC3E}">
        <p14:creationId xmlns:p14="http://schemas.microsoft.com/office/powerpoint/2010/main" val="266252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857" t="5464"/>
          <a:stretch/>
        </p:blipFill>
        <p:spPr>
          <a:xfrm>
            <a:off x="0" y="0"/>
            <a:ext cx="5231568" cy="6858779"/>
          </a:xfrm>
          <a:prstGeom prst="rect">
            <a:avLst/>
          </a:prstGeom>
        </p:spPr>
      </p:pic>
      <p:sp>
        <p:nvSpPr>
          <p:cNvPr id="5" name="TextBox 4"/>
          <p:cNvSpPr txBox="1"/>
          <p:nvPr/>
        </p:nvSpPr>
        <p:spPr>
          <a:xfrm>
            <a:off x="674557" y="6400800"/>
            <a:ext cx="1618938" cy="230832"/>
          </a:xfrm>
          <a:prstGeom prst="rect">
            <a:avLst/>
          </a:prstGeom>
          <a:noFill/>
        </p:spPr>
        <p:txBody>
          <a:bodyPr wrap="square" rtlCol="0">
            <a:spAutoFit/>
          </a:bodyPr>
          <a:lstStyle/>
          <a:p>
            <a:r>
              <a:rPr lang="en-GB" sz="900" dirty="0" smtClean="0"/>
              <a:t>Photo: Neil Turner</a:t>
            </a:r>
            <a:endParaRPr lang="en-GB" sz="900" dirty="0"/>
          </a:p>
        </p:txBody>
      </p:sp>
      <p:sp>
        <p:nvSpPr>
          <p:cNvPr id="6" name="TextBox 5"/>
          <p:cNvSpPr txBox="1"/>
          <p:nvPr/>
        </p:nvSpPr>
        <p:spPr>
          <a:xfrm>
            <a:off x="5516380" y="254833"/>
            <a:ext cx="3462727" cy="3170099"/>
          </a:xfrm>
          <a:prstGeom prst="rect">
            <a:avLst/>
          </a:prstGeom>
          <a:noFill/>
        </p:spPr>
        <p:txBody>
          <a:bodyPr wrap="square" rtlCol="0">
            <a:spAutoFit/>
          </a:bodyPr>
          <a:lstStyle/>
          <a:p>
            <a:r>
              <a:rPr lang="en-GB" sz="4000" dirty="0" smtClean="0">
                <a:latin typeface="Comic Sans MS" charset="0"/>
                <a:ea typeface="Comic Sans MS" charset="0"/>
                <a:cs typeface="Comic Sans MS" charset="0"/>
              </a:rPr>
              <a:t>TYPES OF PACKAGING: IMPACTS &amp; RECYCLING SOLUTIONS</a:t>
            </a:r>
            <a:endParaRPr lang="en-GB" sz="4000" dirty="0">
              <a:latin typeface="Comic Sans MS" charset="0"/>
              <a:ea typeface="Comic Sans MS" charset="0"/>
              <a:cs typeface="Comic Sans MS" charset="0"/>
            </a:endParaRPr>
          </a:p>
        </p:txBody>
      </p:sp>
    </p:spTree>
    <p:extLst>
      <p:ext uri="{BB962C8B-B14F-4D97-AF65-F5344CB8AC3E}">
        <p14:creationId xmlns:p14="http://schemas.microsoft.com/office/powerpoint/2010/main" val="603502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014" b="7826"/>
          <a:stretch/>
        </p:blipFill>
        <p:spPr>
          <a:xfrm>
            <a:off x="0" y="1292087"/>
            <a:ext cx="9144000" cy="5565913"/>
          </a:xfrm>
          <a:prstGeom prst="rect">
            <a:avLst/>
          </a:prstGeom>
        </p:spPr>
      </p:pic>
      <p:sp>
        <p:nvSpPr>
          <p:cNvPr id="5" name="TextBox 4"/>
          <p:cNvSpPr txBox="1"/>
          <p:nvPr/>
        </p:nvSpPr>
        <p:spPr>
          <a:xfrm>
            <a:off x="7580244" y="6400800"/>
            <a:ext cx="1563756" cy="230832"/>
          </a:xfrm>
          <a:prstGeom prst="rect">
            <a:avLst/>
          </a:prstGeom>
          <a:noFill/>
        </p:spPr>
        <p:txBody>
          <a:bodyPr wrap="square" rtlCol="0">
            <a:spAutoFit/>
          </a:bodyPr>
          <a:lstStyle/>
          <a:p>
            <a:r>
              <a:rPr lang="en-GB" sz="900" dirty="0" smtClean="0">
                <a:solidFill>
                  <a:schemeClr val="bg1"/>
                </a:solidFill>
              </a:rPr>
              <a:t>Photo: Janet McKnight</a:t>
            </a:r>
            <a:endParaRPr lang="en-GB" sz="900" dirty="0">
              <a:solidFill>
                <a:schemeClr val="bg1"/>
              </a:solidFill>
            </a:endParaRPr>
          </a:p>
        </p:txBody>
      </p:sp>
      <p:sp>
        <p:nvSpPr>
          <p:cNvPr id="6" name="TextBox 5"/>
          <p:cNvSpPr txBox="1"/>
          <p:nvPr/>
        </p:nvSpPr>
        <p:spPr>
          <a:xfrm>
            <a:off x="106017" y="91758"/>
            <a:ext cx="8931966" cy="1200329"/>
          </a:xfrm>
          <a:prstGeom prst="rect">
            <a:avLst/>
          </a:prstGeom>
          <a:noFill/>
        </p:spPr>
        <p:txBody>
          <a:bodyPr wrap="square" rtlCol="0">
            <a:spAutoFit/>
          </a:bodyPr>
          <a:lstStyle/>
          <a:p>
            <a:pPr algn="ctr"/>
            <a:r>
              <a:rPr lang="en-GB" sz="4000" dirty="0" smtClean="0">
                <a:latin typeface="Comic Sans MS" charset="0"/>
                <a:ea typeface="Comic Sans MS" charset="0"/>
                <a:cs typeface="Comic Sans MS" charset="0"/>
              </a:rPr>
              <a:t>Plastic Fantastic?</a:t>
            </a:r>
          </a:p>
          <a:p>
            <a:pPr algn="ctr"/>
            <a:r>
              <a:rPr lang="en-GB" sz="3200" dirty="0" smtClean="0">
                <a:latin typeface="Comic Sans MS" charset="0"/>
                <a:ea typeface="Comic Sans MS" charset="0"/>
                <a:cs typeface="Comic Sans MS" charset="0"/>
              </a:rPr>
              <a:t>Plastic has many benefits for food packaging </a:t>
            </a:r>
            <a:endParaRPr lang="en-GB" sz="3200" dirty="0">
              <a:latin typeface="Comic Sans MS" charset="0"/>
              <a:ea typeface="Comic Sans MS" charset="0"/>
              <a:cs typeface="Comic Sans MS" charset="0"/>
            </a:endParaRPr>
          </a:p>
        </p:txBody>
      </p:sp>
    </p:spTree>
    <p:extLst>
      <p:ext uri="{BB962C8B-B14F-4D97-AF65-F5344CB8AC3E}">
        <p14:creationId xmlns:p14="http://schemas.microsoft.com/office/powerpoint/2010/main" val="16904063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990" y="165207"/>
            <a:ext cx="8628845"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Humans have made enough plastic since the second world war to coat the Earth entirely in cling film</a:t>
            </a:r>
            <a:endParaRPr lang="en-GB" sz="2800" dirty="0">
              <a:latin typeface="Comic Sans MS" charset="0"/>
              <a:ea typeface="Comic Sans MS" charset="0"/>
              <a:cs typeface="Comic Sans MS"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7277" b="19595"/>
          <a:stretch/>
        </p:blipFill>
        <p:spPr>
          <a:xfrm>
            <a:off x="0" y="1242138"/>
            <a:ext cx="9144000" cy="4329253"/>
          </a:xfrm>
          <a:prstGeom prst="rect">
            <a:avLst/>
          </a:prstGeom>
        </p:spPr>
      </p:pic>
      <p:sp>
        <p:nvSpPr>
          <p:cNvPr id="2" name="TextBox 1"/>
          <p:cNvSpPr txBox="1"/>
          <p:nvPr/>
        </p:nvSpPr>
        <p:spPr>
          <a:xfrm>
            <a:off x="7480092" y="5144579"/>
            <a:ext cx="1663908" cy="230832"/>
          </a:xfrm>
          <a:prstGeom prst="rect">
            <a:avLst/>
          </a:prstGeom>
          <a:noFill/>
        </p:spPr>
        <p:txBody>
          <a:bodyPr wrap="square" rtlCol="0">
            <a:spAutoFit/>
          </a:bodyPr>
          <a:lstStyle/>
          <a:p>
            <a:r>
              <a:rPr lang="en-GB" sz="900" dirty="0" smtClean="0">
                <a:solidFill>
                  <a:schemeClr val="bg1"/>
                </a:solidFill>
              </a:rPr>
              <a:t>Photo: Samuel Mercer</a:t>
            </a:r>
            <a:endParaRPr lang="en-GB" sz="900" dirty="0">
              <a:solidFill>
                <a:schemeClr val="bg1"/>
              </a:solidFill>
            </a:endParaRPr>
          </a:p>
        </p:txBody>
      </p:sp>
      <p:sp>
        <p:nvSpPr>
          <p:cNvPr id="3" name="TextBox 2"/>
          <p:cNvSpPr txBox="1"/>
          <p:nvPr/>
        </p:nvSpPr>
        <p:spPr>
          <a:xfrm>
            <a:off x="143990" y="5749636"/>
            <a:ext cx="8847610"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Almost all of the plastic ever made is still here.  </a:t>
            </a:r>
          </a:p>
          <a:p>
            <a:pPr algn="ctr"/>
            <a:r>
              <a:rPr lang="en-GB" sz="2800" dirty="0" smtClean="0">
                <a:latin typeface="Comic Sans MS" charset="0"/>
                <a:ea typeface="Comic Sans MS" charset="0"/>
                <a:cs typeface="Comic Sans MS" charset="0"/>
              </a:rPr>
              <a:t>It never goes away</a:t>
            </a:r>
            <a:r>
              <a:rPr lang="en-GB" sz="2800" dirty="0">
                <a:latin typeface="Comic Sans MS" charset="0"/>
                <a:ea typeface="Comic Sans MS" charset="0"/>
                <a:cs typeface="Comic Sans MS" charset="0"/>
              </a:rPr>
              <a:t>;</a:t>
            </a:r>
            <a:r>
              <a:rPr lang="en-GB" sz="2800" dirty="0" smtClean="0">
                <a:latin typeface="Comic Sans MS" charset="0"/>
                <a:ea typeface="Comic Sans MS" charset="0"/>
                <a:cs typeface="Comic Sans MS" charset="0"/>
              </a:rPr>
              <a:t> it just gets smaller</a:t>
            </a:r>
            <a:endParaRPr lang="en-GB" sz="2800" dirty="0">
              <a:latin typeface="Comic Sans MS" charset="0"/>
              <a:ea typeface="Comic Sans MS" charset="0"/>
              <a:cs typeface="Comic Sans MS" charset="0"/>
            </a:endParaRPr>
          </a:p>
        </p:txBody>
      </p:sp>
    </p:spTree>
    <p:extLst>
      <p:ext uri="{BB962C8B-B14F-4D97-AF65-F5344CB8AC3E}">
        <p14:creationId xmlns:p14="http://schemas.microsoft.com/office/powerpoint/2010/main" val="1619809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862" y="19297"/>
            <a:ext cx="8724275" cy="954107"/>
          </a:xfrm>
          <a:prstGeom prst="rect">
            <a:avLst/>
          </a:prstGeom>
          <a:noFill/>
        </p:spPr>
        <p:txBody>
          <a:bodyPr wrap="square" rtlCol="0">
            <a:spAutoFit/>
          </a:bodyPr>
          <a:lstStyle/>
          <a:p>
            <a:pPr algn="ctr"/>
            <a:r>
              <a:rPr lang="en-GB" sz="2800" dirty="0" smtClean="0">
                <a:latin typeface="Comic Sans MS" charset="0"/>
                <a:ea typeface="Comic Sans MS" charset="0"/>
                <a:cs typeface="Comic Sans MS" charset="0"/>
              </a:rPr>
              <a:t>The average time for a plastic bottle to completely degrade in landfill is at least 450 years</a:t>
            </a:r>
            <a:endParaRPr lang="en-GB" sz="2800" dirty="0">
              <a:latin typeface="Comic Sans MS" charset="0"/>
              <a:ea typeface="Comic Sans MS" charset="0"/>
              <a:cs typeface="Comic Sans MS"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623" b="12131"/>
          <a:stretch/>
        </p:blipFill>
        <p:spPr>
          <a:xfrm>
            <a:off x="0" y="1003384"/>
            <a:ext cx="9144000" cy="5846164"/>
          </a:xfrm>
          <a:prstGeom prst="rect">
            <a:avLst/>
          </a:prstGeom>
        </p:spPr>
      </p:pic>
      <p:sp>
        <p:nvSpPr>
          <p:cNvPr id="6" name="TextBox 5"/>
          <p:cNvSpPr txBox="1"/>
          <p:nvPr/>
        </p:nvSpPr>
        <p:spPr>
          <a:xfrm>
            <a:off x="419725" y="6400800"/>
            <a:ext cx="1484026" cy="230832"/>
          </a:xfrm>
          <a:prstGeom prst="rect">
            <a:avLst/>
          </a:prstGeom>
          <a:noFill/>
        </p:spPr>
        <p:txBody>
          <a:bodyPr wrap="square" rtlCol="0">
            <a:spAutoFit/>
          </a:bodyPr>
          <a:lstStyle/>
          <a:p>
            <a:r>
              <a:rPr lang="en-GB" sz="900" dirty="0" smtClean="0">
                <a:solidFill>
                  <a:schemeClr val="bg1"/>
                </a:solidFill>
              </a:rPr>
              <a:t>Photo: Thad Zajdowicz</a:t>
            </a:r>
            <a:endParaRPr lang="en-GB" sz="900" dirty="0">
              <a:solidFill>
                <a:schemeClr val="bg1"/>
              </a:solidFill>
            </a:endParaRPr>
          </a:p>
        </p:txBody>
      </p:sp>
    </p:spTree>
    <p:extLst>
      <p:ext uri="{BB962C8B-B14F-4D97-AF65-F5344CB8AC3E}">
        <p14:creationId xmlns:p14="http://schemas.microsoft.com/office/powerpoint/2010/main" val="8823036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36" y="147340"/>
            <a:ext cx="9151436" cy="769441"/>
          </a:xfrm>
          <a:prstGeom prst="rect">
            <a:avLst/>
          </a:prstGeom>
          <a:noFill/>
        </p:spPr>
        <p:txBody>
          <a:bodyPr wrap="square" rtlCol="0">
            <a:spAutoFit/>
          </a:bodyPr>
          <a:lstStyle/>
          <a:p>
            <a:pPr algn="ctr"/>
            <a:r>
              <a:rPr lang="en-GB" sz="4400" dirty="0" smtClean="0">
                <a:latin typeface="Comic Sans MS" charset="0"/>
                <a:ea typeface="Comic Sans MS" charset="0"/>
                <a:cs typeface="Comic Sans MS" charset="0"/>
              </a:rPr>
              <a:t>Buy Less Plastic Packaging</a:t>
            </a:r>
            <a:endParaRPr lang="en-GB" sz="4400" dirty="0">
              <a:latin typeface="Comic Sans MS" charset="0"/>
              <a:ea typeface="Comic Sans MS" charset="0"/>
              <a:cs typeface="Comic Sans MS"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22845" b="3972"/>
          <a:stretch/>
        </p:blipFill>
        <p:spPr>
          <a:xfrm>
            <a:off x="6123987" y="3847990"/>
            <a:ext cx="3018936" cy="2815226"/>
          </a:xfrm>
          <a:prstGeom prst="rect">
            <a:avLst/>
          </a:prstGeom>
        </p:spPr>
      </p:pic>
      <p:sp>
        <p:nvSpPr>
          <p:cNvPr id="7" name="TextBox 6"/>
          <p:cNvSpPr txBox="1"/>
          <p:nvPr/>
        </p:nvSpPr>
        <p:spPr>
          <a:xfrm>
            <a:off x="7328079" y="6599292"/>
            <a:ext cx="1506826" cy="215444"/>
          </a:xfrm>
          <a:prstGeom prst="rect">
            <a:avLst/>
          </a:prstGeom>
          <a:noFill/>
        </p:spPr>
        <p:txBody>
          <a:bodyPr wrap="square" rtlCol="0">
            <a:spAutoFit/>
          </a:bodyPr>
          <a:lstStyle/>
          <a:p>
            <a:r>
              <a:rPr lang="en-GB" sz="800" dirty="0" smtClean="0"/>
              <a:t>Photo: Rubbermaid Products</a:t>
            </a:r>
            <a:endParaRPr lang="en-GB" sz="800" dirty="0"/>
          </a:p>
        </p:txBody>
      </p:sp>
      <p:sp>
        <p:nvSpPr>
          <p:cNvPr id="8" name="TextBox 7"/>
          <p:cNvSpPr txBox="1"/>
          <p:nvPr/>
        </p:nvSpPr>
        <p:spPr>
          <a:xfrm>
            <a:off x="1835195" y="5962871"/>
            <a:ext cx="5241790" cy="830997"/>
          </a:xfrm>
          <a:prstGeom prst="rect">
            <a:avLst/>
          </a:prstGeom>
          <a:noFill/>
        </p:spPr>
        <p:txBody>
          <a:bodyPr wrap="square" rtlCol="0">
            <a:spAutoFit/>
          </a:bodyPr>
          <a:lstStyle/>
          <a:p>
            <a:r>
              <a:rPr lang="en-GB" sz="2400" dirty="0" smtClean="0">
                <a:latin typeface="Comic Sans MS" charset="0"/>
                <a:ea typeface="Comic Sans MS" charset="0"/>
                <a:cs typeface="Comic Sans MS" charset="0"/>
              </a:rPr>
              <a:t>Have a reusable drinks bottle instead of buying single-use bottles</a:t>
            </a:r>
            <a:endParaRPr lang="en-GB" sz="2400" dirty="0">
              <a:latin typeface="Comic Sans MS" charset="0"/>
              <a:ea typeface="Comic Sans MS" charset="0"/>
              <a:cs typeface="Comic Sans MS"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395" t="35357" r="6352" b="-1"/>
          <a:stretch/>
        </p:blipFill>
        <p:spPr>
          <a:xfrm>
            <a:off x="0" y="1120001"/>
            <a:ext cx="4250029" cy="4734727"/>
          </a:xfrm>
          <a:prstGeom prst="rect">
            <a:avLst/>
          </a:prstGeom>
        </p:spPr>
      </p:pic>
      <p:sp>
        <p:nvSpPr>
          <p:cNvPr id="10" name="TextBox 9"/>
          <p:cNvSpPr txBox="1"/>
          <p:nvPr/>
        </p:nvSpPr>
        <p:spPr>
          <a:xfrm>
            <a:off x="3383426" y="5362591"/>
            <a:ext cx="1184856" cy="230832"/>
          </a:xfrm>
          <a:prstGeom prst="rect">
            <a:avLst/>
          </a:prstGeom>
          <a:noFill/>
        </p:spPr>
        <p:txBody>
          <a:bodyPr wrap="square" rtlCol="0">
            <a:spAutoFit/>
          </a:bodyPr>
          <a:lstStyle/>
          <a:p>
            <a:r>
              <a:rPr lang="en-GB" sz="900" dirty="0" smtClean="0">
                <a:solidFill>
                  <a:schemeClr val="bg1"/>
                </a:solidFill>
              </a:rPr>
              <a:t>Photo: lifescript</a:t>
            </a:r>
            <a:endParaRPr lang="en-GB" sz="900" dirty="0">
              <a:solidFill>
                <a:schemeClr val="bg1"/>
              </a:solidFill>
            </a:endParaRPr>
          </a:p>
        </p:txBody>
      </p:sp>
      <p:sp>
        <p:nvSpPr>
          <p:cNvPr id="11" name="TextBox 10"/>
          <p:cNvSpPr txBox="1"/>
          <p:nvPr/>
        </p:nvSpPr>
        <p:spPr>
          <a:xfrm>
            <a:off x="4456090" y="1530123"/>
            <a:ext cx="4523018" cy="1569660"/>
          </a:xfrm>
          <a:prstGeom prst="rect">
            <a:avLst/>
          </a:prstGeom>
          <a:noFill/>
        </p:spPr>
        <p:txBody>
          <a:bodyPr wrap="square" rtlCol="0">
            <a:spAutoFit/>
          </a:bodyPr>
          <a:lstStyle/>
          <a:p>
            <a:r>
              <a:rPr lang="en-GB" sz="2400" dirty="0" smtClean="0">
                <a:latin typeface="Comic Sans MS" charset="0"/>
                <a:ea typeface="Comic Sans MS" charset="0"/>
                <a:cs typeface="Comic Sans MS" charset="0"/>
              </a:rPr>
              <a:t>Cut down on foods wrapped in plastic packaging.  Buy fruit and vegetables loose and pack them in a reusable bag</a:t>
            </a:r>
            <a:endParaRPr lang="en-GB" sz="2400" dirty="0">
              <a:latin typeface="Comic Sans MS" charset="0"/>
              <a:ea typeface="Comic Sans MS" charset="0"/>
              <a:cs typeface="Comic Sans MS" charset="0"/>
            </a:endParaRPr>
          </a:p>
        </p:txBody>
      </p:sp>
    </p:spTree>
    <p:extLst>
      <p:ext uri="{BB962C8B-B14F-4D97-AF65-F5344CB8AC3E}">
        <p14:creationId xmlns:p14="http://schemas.microsoft.com/office/powerpoint/2010/main" val="19044308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910</TotalTime>
  <Words>988</Words>
  <Application>Microsoft Office PowerPoint</Application>
  <PresentationFormat>Affichage à l'écran (4:3)</PresentationFormat>
  <Paragraphs>109</Paragraphs>
  <Slides>36</Slides>
  <Notes>0</Notes>
  <HiddenSlides>0</HiddenSlides>
  <MMClips>0</MMClips>
  <ScaleCrop>false</ScaleCrop>
  <HeadingPairs>
    <vt:vector size="4" baseType="variant">
      <vt:variant>
        <vt:lpstr>Thème</vt:lpstr>
      </vt:variant>
      <vt:variant>
        <vt:i4>1</vt:i4>
      </vt:variant>
      <vt:variant>
        <vt:lpstr>Titres des diapositives</vt:lpstr>
      </vt:variant>
      <vt:variant>
        <vt:i4>36</vt:i4>
      </vt:variant>
    </vt:vector>
  </HeadingPairs>
  <TitlesOfParts>
    <vt:vector size="37" baseType="lpstr">
      <vt:lpstr>Office Theme</vt:lpstr>
      <vt:lpstr>Note to teachers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Credits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Thomas</cp:lastModifiedBy>
  <cp:revision>42</cp:revision>
  <dcterms:created xsi:type="dcterms:W3CDTF">2017-01-17T12:43:22Z</dcterms:created>
  <dcterms:modified xsi:type="dcterms:W3CDTF">2023-11-05T10:09:42Z</dcterms:modified>
</cp:coreProperties>
</file>