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6" r:id="rId3"/>
    <p:sldId id="263" r:id="rId4"/>
    <p:sldId id="258" r:id="rId5"/>
    <p:sldId id="262" r:id="rId6"/>
    <p:sldId id="265" r:id="rId7"/>
    <p:sldId id="266" r:id="rId8"/>
    <p:sldId id="271" r:id="rId9"/>
    <p:sldId id="259" r:id="rId10"/>
    <p:sldId id="260" r:id="rId11"/>
    <p:sldId id="261" r:id="rId12"/>
    <p:sldId id="272" r:id="rId13"/>
    <p:sldId id="287" r:id="rId14"/>
    <p:sldId id="288" r:id="rId15"/>
    <p:sldId id="289" r:id="rId16"/>
    <p:sldId id="290" r:id="rId17"/>
    <p:sldId id="291" r:id="rId18"/>
    <p:sldId id="273" r:id="rId19"/>
    <p:sldId id="275" r:id="rId20"/>
    <p:sldId id="277" r:id="rId21"/>
    <p:sldId id="278" r:id="rId22"/>
    <p:sldId id="279" r:id="rId23"/>
    <p:sldId id="280" r:id="rId24"/>
    <p:sldId id="274" r:id="rId25"/>
    <p:sldId id="276" r:id="rId26"/>
    <p:sldId id="281" r:id="rId27"/>
    <p:sldId id="285" r:id="rId28"/>
    <p:sldId id="284" r:id="rId29"/>
    <p:sldId id="282" r:id="rId30"/>
    <p:sldId id="283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>
        <p:scale>
          <a:sx n="70" d="100"/>
          <a:sy n="70" d="100"/>
        </p:scale>
        <p:origin x="-1728" y="-2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B6722-DCDD-4DF2-A6B8-EAC442112A6F}" type="datetimeFigureOut">
              <a:rPr lang="fr-FR" smtClean="0"/>
              <a:t>25/08/2022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5FC5E-D31D-4060-9F81-BC679C65B4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5233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https://reseaumarguerite.org/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5FC5E-D31D-4060-9F81-BC679C65B4D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751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D4FB-7C70-45D9-99F7-38AFB83AB684}" type="datetimeFigureOut">
              <a:rPr lang="fr-FR" smtClean="0"/>
              <a:t>25/08/2022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F47B-A557-491D-8934-06BC8A9C4E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04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D4FB-7C70-45D9-99F7-38AFB83AB684}" type="datetimeFigureOut">
              <a:rPr lang="fr-FR" smtClean="0"/>
              <a:t>25/08/2022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F47B-A557-491D-8934-06BC8A9C4E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935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D4FB-7C70-45D9-99F7-38AFB83AB684}" type="datetimeFigureOut">
              <a:rPr lang="fr-FR" smtClean="0"/>
              <a:t>25/08/2022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F47B-A557-491D-8934-06BC8A9C4E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5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D4FB-7C70-45D9-99F7-38AFB83AB684}" type="datetimeFigureOut">
              <a:rPr lang="fr-FR" smtClean="0"/>
              <a:t>25/08/2022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F47B-A557-491D-8934-06BC8A9C4E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67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D4FB-7C70-45D9-99F7-38AFB83AB684}" type="datetimeFigureOut">
              <a:rPr lang="fr-FR" smtClean="0"/>
              <a:t>25/08/2022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F47B-A557-491D-8934-06BC8A9C4E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3590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D4FB-7C70-45D9-99F7-38AFB83AB684}" type="datetimeFigureOut">
              <a:rPr lang="fr-FR" smtClean="0"/>
              <a:t>25/08/2022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F47B-A557-491D-8934-06BC8A9C4E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9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D4FB-7C70-45D9-99F7-38AFB83AB684}" type="datetimeFigureOut">
              <a:rPr lang="fr-FR" smtClean="0"/>
              <a:t>25/08/2022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F47B-A557-491D-8934-06BC8A9C4E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308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D4FB-7C70-45D9-99F7-38AFB83AB684}" type="datetimeFigureOut">
              <a:rPr lang="fr-FR" smtClean="0"/>
              <a:t>25/08/2022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F47B-A557-491D-8934-06BC8A9C4E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625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D4FB-7C70-45D9-99F7-38AFB83AB684}" type="datetimeFigureOut">
              <a:rPr lang="fr-FR" smtClean="0"/>
              <a:t>25/08/2022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F47B-A557-491D-8934-06BC8A9C4E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7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D4FB-7C70-45D9-99F7-38AFB83AB684}" type="datetimeFigureOut">
              <a:rPr lang="fr-FR" smtClean="0"/>
              <a:t>25/08/2022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F47B-A557-491D-8934-06BC8A9C4E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5630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D4FB-7C70-45D9-99F7-38AFB83AB684}" type="datetimeFigureOut">
              <a:rPr lang="fr-FR" smtClean="0"/>
              <a:t>25/08/2022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F47B-A557-491D-8934-06BC8A9C4E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5511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AD4FB-7C70-45D9-99F7-38AFB83AB684}" type="datetimeFigureOut">
              <a:rPr lang="fr-FR" smtClean="0"/>
              <a:t>25/08/2022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4F47B-A557-491D-8934-06BC8A9C4E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10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umarguerite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ndation-louisbonduelle.org/2016/12/01/tout-savoir-sur-les-legumineuse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8032" y="2895079"/>
            <a:ext cx="7772400" cy="1470025"/>
          </a:xfrm>
        </p:spPr>
        <p:txBody>
          <a:bodyPr/>
          <a:lstStyle/>
          <a:p>
            <a:r>
              <a:rPr lang="fr-FR" dirty="0" smtClean="0">
                <a:solidFill>
                  <a:srgbClr val="CC3399"/>
                </a:solidFill>
              </a:rPr>
              <a:t>Projet Marguerite – Partie SVT </a:t>
            </a:r>
            <a:endParaRPr lang="fr-FR" dirty="0">
              <a:solidFill>
                <a:srgbClr val="CC3399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196680"/>
            <a:ext cx="6400800" cy="1752600"/>
          </a:xfrm>
        </p:spPr>
        <p:txBody>
          <a:bodyPr/>
          <a:lstStyle/>
          <a:p>
            <a:r>
              <a:rPr lang="fr-FR" dirty="0"/>
              <a:t>Classes de </a:t>
            </a:r>
            <a:r>
              <a:rPr lang="fr-FR" dirty="0" smtClean="0"/>
              <a:t>5</a:t>
            </a:r>
            <a:r>
              <a:rPr lang="fr-FR" baseline="30000" dirty="0" smtClean="0"/>
              <a:t>ème</a:t>
            </a:r>
            <a:r>
              <a:rPr lang="fr-FR" dirty="0" smtClean="0"/>
              <a:t>   Collège Paul </a:t>
            </a:r>
            <a:r>
              <a:rPr lang="fr-FR" dirty="0" smtClean="0"/>
              <a:t>Claudel</a:t>
            </a:r>
          </a:p>
          <a:p>
            <a:r>
              <a:rPr lang="fr-FR" dirty="0" smtClean="0"/>
              <a:t>SVT – Céline Revel et Laurine Prévot</a:t>
            </a:r>
          </a:p>
          <a:p>
            <a:r>
              <a:rPr lang="fr-FR" dirty="0" smtClean="0"/>
              <a:t>HG – Marie Bigorne et Diane Rives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5" t="21847" r="6462" b="23692"/>
          <a:stretch/>
        </p:blipFill>
        <p:spPr bwMode="auto">
          <a:xfrm>
            <a:off x="611560" y="548680"/>
            <a:ext cx="3168352" cy="2160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16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6804248" y="764704"/>
            <a:ext cx="1656184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4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130300"/>
            <a:ext cx="842010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1560" y="2348880"/>
            <a:ext cx="1872208" cy="22322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661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9114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46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16"/>
            <a:ext cx="4788024" cy="680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39"/>
            <a:ext cx="4176464" cy="6035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315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Visite du lycée agricole des Sardières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C’est quoi un lycée agricole pour vous?</a:t>
            </a:r>
          </a:p>
          <a:p>
            <a:r>
              <a:rPr lang="fr-FR" dirty="0" smtClean="0"/>
              <a:t>La particularité de ce lycée : les légumineuses.... 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041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1162"/>
            <a:ext cx="8229600" cy="74354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Organisation de la journée</a:t>
            </a:r>
            <a:endParaRPr lang="fr-F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81603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23528" y="3789040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Matériel à apporter</a:t>
            </a:r>
          </a:p>
          <a:p>
            <a:r>
              <a:rPr lang="fr-FR" dirty="0"/>
              <a:t> </a:t>
            </a:r>
            <a:r>
              <a:rPr lang="fr-FR" dirty="0" smtClean="0"/>
              <a:t>-  Trousse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Carnet </a:t>
            </a:r>
            <a:r>
              <a:rPr lang="fr-FR" dirty="0"/>
              <a:t>de </a:t>
            </a:r>
            <a:r>
              <a:rPr lang="fr-FR" dirty="0" smtClean="0"/>
              <a:t>visite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Gourde d’eau, casquette, chaussures qui ne craignent pas la boue (possibilité d’avoir 2 paires, par ex une paire de bottes ou de vieilles chaussures dans le sac uniquement pour la visite de la ferme), si pluie veste imperméable. </a:t>
            </a:r>
            <a:endParaRPr lang="fr-FR" dirty="0"/>
          </a:p>
          <a:p>
            <a:endParaRPr lang="fr-FR" dirty="0"/>
          </a:p>
          <a:p>
            <a:r>
              <a:rPr lang="fr-FR" sz="2400" b="1" dirty="0" smtClean="0"/>
              <a:t>ATTENTION – Retour en cours à 15h donc ne pas oublier les affaires de cours pour cette fin de journée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206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Mise en commun : ce qu’on a appris pendant la visite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14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b="1" u="sng" dirty="0" smtClean="0"/>
              <a:t>Rencontre avec la gestionnaire du collège</a:t>
            </a:r>
            <a:endParaRPr lang="fr-FR" sz="3600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6166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b="1" dirty="0" smtClean="0"/>
              <a:t>Aujourd’hui :</a:t>
            </a:r>
          </a:p>
          <a:p>
            <a:r>
              <a:rPr lang="fr-FR" sz="2800" dirty="0" smtClean="0"/>
              <a:t>En petits groupes -&gt; préparer 3 questions à lui poser. </a:t>
            </a:r>
          </a:p>
          <a:p>
            <a:r>
              <a:rPr lang="fr-FR" sz="2800" dirty="0" smtClean="0"/>
              <a:t>Mise en commun</a:t>
            </a:r>
          </a:p>
          <a:p>
            <a:r>
              <a:rPr lang="fr-FR" sz="2800" dirty="0" smtClean="0"/>
              <a:t>Recherche des questions supplémentaires avec une aide à la réflexion du professeur</a:t>
            </a:r>
          </a:p>
          <a:p>
            <a:endParaRPr lang="fr-FR" sz="2800" dirty="0"/>
          </a:p>
          <a:p>
            <a:pPr marL="0" indent="0">
              <a:buNone/>
            </a:pPr>
            <a:r>
              <a:rPr lang="fr-FR" sz="2800" b="1" dirty="0" smtClean="0"/>
              <a:t>Le jour de la rencontre : </a:t>
            </a:r>
          </a:p>
          <a:p>
            <a:r>
              <a:rPr lang="fr-FR" sz="2800" dirty="0" smtClean="0"/>
              <a:t>Poser les questions et noter les réponses</a:t>
            </a:r>
          </a:p>
          <a:p>
            <a:r>
              <a:rPr lang="fr-FR" sz="2800" dirty="0" smtClean="0"/>
              <a:t>Être bien attentif pour pouvoir interagir -&gt; peut-être que la réponse donner vous donnera envie de poser une question non prévue. </a:t>
            </a:r>
          </a:p>
          <a:p>
            <a:r>
              <a:rPr lang="fr-FR" sz="2800" dirty="0" smtClean="0"/>
              <a:t>Ne pas hésiter à prendre la parole pour exprimer son point de vue ou celui issu des échanges que vous avez entre vous ou de vos observations...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181872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73" y="0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fr-FR" sz="3200" b="1" dirty="0" smtClean="0"/>
              <a:t>Questions : 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7300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Principe de la journée de sensibilisation «</a:t>
            </a:r>
            <a:r>
              <a:rPr lang="fr-FR" b="1" dirty="0" err="1" smtClean="0"/>
              <a:t>Léguminez</a:t>
            </a:r>
            <a:r>
              <a:rPr lang="fr-FR" b="1" dirty="0" smtClean="0"/>
              <a:t>-vous !»</a:t>
            </a:r>
            <a:endParaRPr lang="fr-FR" b="1" dirty="0"/>
          </a:p>
        </p:txBody>
      </p:sp>
      <p:sp>
        <p:nvSpPr>
          <p:cNvPr id="4" name="Ellipse 3"/>
          <p:cNvSpPr/>
          <p:nvPr/>
        </p:nvSpPr>
        <p:spPr>
          <a:xfrm>
            <a:off x="323528" y="2348880"/>
            <a:ext cx="3528392" cy="3096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Cuisinez pour faire tomber les à priori sur les légumineuses</a:t>
            </a:r>
            <a:endParaRPr lang="fr-FR" sz="2800" b="1" dirty="0"/>
          </a:p>
        </p:txBody>
      </p:sp>
      <p:cxnSp>
        <p:nvCxnSpPr>
          <p:cNvPr id="6" name="Connecteur droit avec flèche 5"/>
          <p:cNvCxnSpPr>
            <a:stCxn id="4" idx="6"/>
          </p:cNvCxnSpPr>
          <p:nvPr/>
        </p:nvCxnSpPr>
        <p:spPr>
          <a:xfrm flipV="1">
            <a:off x="3851920" y="2636912"/>
            <a:ext cx="1512168" cy="12601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>
            <a:stCxn id="4" idx="6"/>
            <a:endCxn id="11" idx="1"/>
          </p:cNvCxnSpPr>
          <p:nvPr/>
        </p:nvCxnSpPr>
        <p:spPr>
          <a:xfrm>
            <a:off x="3851920" y="3897052"/>
            <a:ext cx="1512168" cy="139515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364087" y="1844824"/>
            <a:ext cx="3614133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Les élèves préparent des cookies à la farine de lentille</a:t>
            </a:r>
            <a:endParaRPr lang="fr-FR" sz="2400" dirty="0"/>
          </a:p>
        </p:txBody>
      </p:sp>
      <p:sp>
        <p:nvSpPr>
          <p:cNvPr id="11" name="Rectangle 10"/>
          <p:cNvSpPr/>
          <p:nvPr/>
        </p:nvSpPr>
        <p:spPr>
          <a:xfrm>
            <a:off x="5364088" y="3897052"/>
            <a:ext cx="3614133" cy="2790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Les cuisiniers s’occupent de la cuisson des cookies et cuisinent un plat végétarien (pâtes à la mexicaines avec haricot rouges et lentilles ).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50876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Principe de la journée de sensibilisation «</a:t>
            </a:r>
            <a:r>
              <a:rPr lang="fr-FR" b="1" dirty="0" err="1" smtClean="0"/>
              <a:t>Léguminez</a:t>
            </a:r>
            <a:r>
              <a:rPr lang="fr-FR" b="1" dirty="0" smtClean="0"/>
              <a:t>-vous !»</a:t>
            </a:r>
            <a:endParaRPr lang="fr-FR" b="1" dirty="0"/>
          </a:p>
        </p:txBody>
      </p:sp>
      <p:sp>
        <p:nvSpPr>
          <p:cNvPr id="4" name="Ellipse 3"/>
          <p:cNvSpPr/>
          <p:nvPr/>
        </p:nvSpPr>
        <p:spPr>
          <a:xfrm>
            <a:off x="323528" y="2348880"/>
            <a:ext cx="3528392" cy="3096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Faire découvrir les légumineuses à tous</a:t>
            </a:r>
            <a:endParaRPr lang="fr-FR" sz="2800" b="1" dirty="0"/>
          </a:p>
        </p:txBody>
      </p:sp>
      <p:cxnSp>
        <p:nvCxnSpPr>
          <p:cNvPr id="6" name="Connecteur droit avec flèche 5"/>
          <p:cNvCxnSpPr>
            <a:stCxn id="4" idx="6"/>
          </p:cNvCxnSpPr>
          <p:nvPr/>
        </p:nvCxnSpPr>
        <p:spPr>
          <a:xfrm flipV="1">
            <a:off x="3851920" y="2636912"/>
            <a:ext cx="1512168" cy="12601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>
            <a:stCxn id="4" idx="6"/>
            <a:endCxn id="11" idx="1"/>
          </p:cNvCxnSpPr>
          <p:nvPr/>
        </p:nvCxnSpPr>
        <p:spPr>
          <a:xfrm>
            <a:off x="3851920" y="3897052"/>
            <a:ext cx="1008112" cy="139515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364087" y="1844824"/>
            <a:ext cx="3614133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Jeu de reconnaissance de différentes légumineuses par le toucher imaginé avec les élèves et animés par eux sur le temps méridien.</a:t>
            </a:r>
            <a:endParaRPr lang="fr-FR" sz="2400" dirty="0"/>
          </a:p>
        </p:txBody>
      </p:sp>
      <p:sp>
        <p:nvSpPr>
          <p:cNvPr id="11" name="Rectangle 10"/>
          <p:cNvSpPr/>
          <p:nvPr/>
        </p:nvSpPr>
        <p:spPr>
          <a:xfrm>
            <a:off x="4860032" y="3897052"/>
            <a:ext cx="4118189" cy="2790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Apporter des connaissances concrètes : </a:t>
            </a:r>
          </a:p>
          <a:p>
            <a:pPr marL="342900" indent="-342900">
              <a:buFontTx/>
              <a:buChar char="-"/>
            </a:pPr>
            <a:r>
              <a:rPr lang="fr-FR" sz="2400" dirty="0" smtClean="0"/>
              <a:t>Exposition d’affiches sur les différents intérêts des légumineuses</a:t>
            </a:r>
          </a:p>
          <a:p>
            <a:pPr marL="342900" indent="-342900">
              <a:buFontTx/>
              <a:buChar char="-"/>
            </a:pPr>
            <a:r>
              <a:rPr lang="fr-FR" sz="2400" dirty="0" smtClean="0"/>
              <a:t>Exposition des questions (Le saviez-vous? + Mini-quiz)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523069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5496" y="116632"/>
            <a:ext cx="9108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Séance 1 – Introduction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76672"/>
            <a:ext cx="4502042" cy="609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434" y="485964"/>
            <a:ext cx="4411053" cy="620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007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Préparation de la journée : les jeux de questions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525963"/>
          </a:xfrm>
        </p:spPr>
        <p:txBody>
          <a:bodyPr/>
          <a:lstStyle/>
          <a:p>
            <a:r>
              <a:rPr lang="fr-FR" dirty="0" smtClean="0"/>
              <a:t>Création des questions ; travail en binôme à partir des ressources sélectionnées par le professeur. </a:t>
            </a:r>
          </a:p>
          <a:p>
            <a:r>
              <a:rPr lang="fr-FR" dirty="0" smtClean="0"/>
              <a:t>Bien communiquer pour éviter les redites. </a:t>
            </a:r>
          </a:p>
          <a:p>
            <a:r>
              <a:rPr lang="fr-FR" dirty="0" smtClean="0"/>
              <a:t>Modèle Gabarit à utiliser pour rédiger vos questions et à enregistrer dans le bon dossier sur le réseau.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0596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4625"/>
            <a:ext cx="4772210" cy="331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034" y="3356992"/>
            <a:ext cx="5017966" cy="349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076056" y="260648"/>
            <a:ext cx="3960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Pour plus de participation du public:</a:t>
            </a:r>
          </a:p>
          <a:p>
            <a:r>
              <a:rPr lang="fr-FR" sz="2000" dirty="0" smtClean="0"/>
              <a:t> -&gt; réfléchir à une façon de récolter les réponses et de désigner un gagnant. </a:t>
            </a:r>
          </a:p>
          <a:p>
            <a:r>
              <a:rPr lang="fr-FR" sz="2000" dirty="0" smtClean="0"/>
              <a:t>-&gt; Prévoir une affiche expliquant les règles et indiquant que les réponses se trouvent sur les grandes affiches pour la plupart. </a:t>
            </a:r>
            <a:endParaRPr lang="fr-FR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107504" y="3789040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Réaliser également une affiche pour le stand du jeu des sacs, avec le nom du projet, le nom du jeu et ses règles.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6882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989" y="0"/>
            <a:ext cx="8229600" cy="764704"/>
          </a:xfrm>
        </p:spPr>
        <p:txBody>
          <a:bodyPr/>
          <a:lstStyle/>
          <a:p>
            <a:r>
              <a:rPr lang="fr-FR" dirty="0" smtClean="0"/>
              <a:t>Organisation du </a:t>
            </a:r>
            <a:r>
              <a:rPr lang="fr-FR" dirty="0"/>
              <a:t>jour J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7984802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426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Organisation du jour </a:t>
            </a:r>
            <a:r>
              <a:rPr lang="fr-FR" dirty="0"/>
              <a:t>J 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2698521"/>
              </p:ext>
            </p:extLst>
          </p:nvPr>
        </p:nvGraphicFramePr>
        <p:xfrm>
          <a:off x="467544" y="2492896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552"/>
                <a:gridCol w="3024336"/>
                <a:gridCol w="3322712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Stand jeu des sacs mystère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Distribution</a:t>
                      </a:r>
                      <a:r>
                        <a:rPr lang="fr-FR" baseline="0" dirty="0" smtClean="0"/>
                        <a:t> des cookies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12h - 12h15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12h15 - 12h30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12h30 – 12h45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12h45 – 13h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13h</a:t>
                      </a:r>
                      <a:r>
                        <a:rPr lang="fr-FR" baseline="0" dirty="0" smtClean="0"/>
                        <a:t> – 13h15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467544" y="155679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S’inscrire dans un des créneaux  - Date limite 3  avant le jour J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6280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Jour J : Préparation des cookies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527800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03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58964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1255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-162273"/>
            <a:ext cx="8229600" cy="1143000"/>
          </a:xfrm>
        </p:spPr>
        <p:txBody>
          <a:bodyPr/>
          <a:lstStyle/>
          <a:p>
            <a:r>
              <a:rPr lang="fr-FR" dirty="0" smtClean="0"/>
              <a:t>Le congrès des élèves – C’est quoi?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92080" y="1124744"/>
            <a:ext cx="3600400" cy="518457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dirty="0" smtClean="0"/>
              <a:t>Les représentants de la classe sont :</a:t>
            </a:r>
          </a:p>
          <a:p>
            <a:pPr marL="0" indent="0">
              <a:buNone/>
            </a:pPr>
            <a:r>
              <a:rPr lang="fr-FR" dirty="0" smtClean="0"/>
              <a:t>-</a:t>
            </a:r>
          </a:p>
          <a:p>
            <a:pPr marL="0" indent="0">
              <a:buNone/>
            </a:pPr>
            <a:r>
              <a:rPr lang="fr-FR" dirty="0" smtClean="0"/>
              <a:t>-</a:t>
            </a:r>
          </a:p>
          <a:p>
            <a:pPr marL="0" indent="0">
              <a:buNone/>
            </a:pPr>
            <a:r>
              <a:rPr lang="fr-FR" dirty="0" smtClean="0"/>
              <a:t>-</a:t>
            </a:r>
          </a:p>
          <a:p>
            <a:pPr marL="0" indent="0">
              <a:buNone/>
            </a:pPr>
            <a:r>
              <a:rPr lang="fr-FR" dirty="0" smtClean="0"/>
              <a:t>-</a:t>
            </a:r>
          </a:p>
          <a:p>
            <a:pPr marL="0" indent="0">
              <a:buNone/>
            </a:pPr>
            <a:r>
              <a:rPr lang="fr-FR" dirty="0" smtClean="0"/>
              <a:t>-</a:t>
            </a:r>
          </a:p>
          <a:p>
            <a:pPr marL="0" indent="0">
              <a:buNone/>
            </a:pPr>
            <a:r>
              <a:rPr lang="fr-FR" dirty="0" smtClean="0"/>
              <a:t>-</a:t>
            </a:r>
          </a:p>
          <a:p>
            <a:pPr marL="0" indent="0">
              <a:buNone/>
            </a:pPr>
            <a:r>
              <a:rPr lang="fr-FR" dirty="0" smtClean="0"/>
              <a:t>-</a:t>
            </a:r>
          </a:p>
          <a:p>
            <a:pPr marL="0" indent="0">
              <a:buNone/>
            </a:pPr>
            <a:r>
              <a:rPr lang="fr-FR" dirty="0"/>
              <a:t>-</a:t>
            </a: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4176464" cy="595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723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Programme de la journée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fr-FR" dirty="0" smtClean="0"/>
              <a:t>Matin : </a:t>
            </a:r>
          </a:p>
          <a:p>
            <a:pPr lvl="1"/>
            <a:r>
              <a:rPr lang="fr-FR" dirty="0" smtClean="0"/>
              <a:t>Discours d’ouverture</a:t>
            </a:r>
          </a:p>
          <a:p>
            <a:pPr lvl="1"/>
            <a:r>
              <a:rPr lang="fr-FR" dirty="0" smtClean="0"/>
              <a:t>Conférence d’un chercheur</a:t>
            </a:r>
          </a:p>
          <a:p>
            <a:pPr lvl="1"/>
            <a:r>
              <a:rPr lang="fr-FR" dirty="0" smtClean="0"/>
              <a:t>Débat</a:t>
            </a:r>
          </a:p>
          <a:p>
            <a:r>
              <a:rPr lang="fr-FR" dirty="0" smtClean="0"/>
              <a:t>Après-midi: </a:t>
            </a:r>
          </a:p>
          <a:p>
            <a:pPr lvl="1"/>
            <a:r>
              <a:rPr lang="fr-FR" dirty="0" smtClean="0"/>
              <a:t>Installation des stands</a:t>
            </a:r>
          </a:p>
          <a:p>
            <a:pPr lvl="1"/>
            <a:r>
              <a:rPr lang="fr-FR" dirty="0" smtClean="0"/>
              <a:t>Forum</a:t>
            </a:r>
          </a:p>
          <a:p>
            <a:pPr lvl="1"/>
            <a:r>
              <a:rPr lang="fr-FR" dirty="0" smtClean="0"/>
              <a:t>Goûter</a:t>
            </a:r>
          </a:p>
          <a:p>
            <a:pPr lvl="1"/>
            <a:r>
              <a:rPr lang="fr-FR" dirty="0"/>
              <a:t>Remise de prix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213867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Pendant le temps de forum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Chaque collège participant va venir voir ce que vous avez fait et vous ferez de même -&gt; les représentants seront donc en 2 groupes</a:t>
            </a:r>
          </a:p>
          <a:p>
            <a:r>
              <a:rPr lang="fr-FR" dirty="0" smtClean="0"/>
              <a:t>Vos représentants </a:t>
            </a:r>
            <a:r>
              <a:rPr lang="fr-FR" dirty="0"/>
              <a:t>devront </a:t>
            </a:r>
            <a:r>
              <a:rPr lang="fr-FR" dirty="0" smtClean="0"/>
              <a:t>d’expliquer </a:t>
            </a:r>
            <a:r>
              <a:rPr lang="fr-FR" dirty="0"/>
              <a:t>le projet mené cette année </a:t>
            </a:r>
            <a:r>
              <a:rPr lang="fr-FR" dirty="0" smtClean="0"/>
              <a:t>et </a:t>
            </a:r>
            <a:r>
              <a:rPr lang="fr-FR" dirty="0"/>
              <a:t>faire jouer les collégiens au jeu des sacs mystère en en profitant pour leur apprendre des choses sur les légumineuses. 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4212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Atelier de préparation – Mardi 17 mai de 13h30 à 16h30.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Animation par l’association RM</a:t>
            </a:r>
          </a:p>
          <a:p>
            <a:r>
              <a:rPr lang="fr-FR" dirty="0" smtClean="0"/>
              <a:t>Apprendre à débattre</a:t>
            </a:r>
          </a:p>
          <a:p>
            <a:r>
              <a:rPr lang="fr-FR" dirty="0" smtClean="0"/>
              <a:t>Créer un personnage  avec ses contraintes et les idées qu’il défend. </a:t>
            </a:r>
          </a:p>
        </p:txBody>
      </p:sp>
    </p:spTree>
    <p:extLst>
      <p:ext uri="{BB962C8B-B14F-4D97-AF65-F5344CB8AC3E}">
        <p14:creationId xmlns:p14="http://schemas.microsoft.com/office/powerpoint/2010/main" val="979207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arme 1"/>
          <p:cNvSpPr>
            <a:spLocks/>
          </p:cNvSpPr>
          <p:nvPr/>
        </p:nvSpPr>
        <p:spPr bwMode="auto">
          <a:xfrm rot="5400000">
            <a:off x="815330" y="-259332"/>
            <a:ext cx="3210073" cy="4193678"/>
          </a:xfrm>
          <a:custGeom>
            <a:avLst/>
            <a:gdLst>
              <a:gd name="T0" fmla="*/ 0 w 4736465"/>
              <a:gd name="T1" fmla="*/ 1761808 h 3523615"/>
              <a:gd name="T2" fmla="*/ 2368233 w 4736465"/>
              <a:gd name="T3" fmla="*/ 0 h 3523615"/>
              <a:gd name="T4" fmla="*/ 4695447 w 4736465"/>
              <a:gd name="T5" fmla="*/ 30515 h 3523615"/>
              <a:gd name="T6" fmla="*/ 4736465 w 4736465"/>
              <a:gd name="T7" fmla="*/ 1761808 h 3523615"/>
              <a:gd name="T8" fmla="*/ 2368232 w 4736465"/>
              <a:gd name="T9" fmla="*/ 3523616 h 3523615"/>
              <a:gd name="T10" fmla="*/ -1 w 4736465"/>
              <a:gd name="T11" fmla="*/ 1761808 h 3523615"/>
              <a:gd name="T12" fmla="*/ 0 w 4736465"/>
              <a:gd name="T13" fmla="*/ 1761808 h 35236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736465" h="3523615">
                <a:moveTo>
                  <a:pt x="0" y="1761808"/>
                </a:moveTo>
                <a:cubicBezTo>
                  <a:pt x="0" y="788788"/>
                  <a:pt x="1060294" y="0"/>
                  <a:pt x="2368233" y="0"/>
                </a:cubicBezTo>
                <a:cubicBezTo>
                  <a:pt x="3143971" y="0"/>
                  <a:pt x="3919709" y="10172"/>
                  <a:pt x="4695447" y="30515"/>
                </a:cubicBezTo>
                <a:cubicBezTo>
                  <a:pt x="4722792" y="607612"/>
                  <a:pt x="4736465" y="1184710"/>
                  <a:pt x="4736465" y="1761808"/>
                </a:cubicBezTo>
                <a:cubicBezTo>
                  <a:pt x="4736465" y="2734828"/>
                  <a:pt x="3676171" y="3523616"/>
                  <a:pt x="2368232" y="3523616"/>
                </a:cubicBezTo>
                <a:cubicBezTo>
                  <a:pt x="1060293" y="3523616"/>
                  <a:pt x="-1" y="2734828"/>
                  <a:pt x="-1" y="1761808"/>
                </a:cubicBezTo>
                <a:lnTo>
                  <a:pt x="0" y="1761808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Larme 2"/>
          <p:cNvSpPr>
            <a:spLocks/>
          </p:cNvSpPr>
          <p:nvPr/>
        </p:nvSpPr>
        <p:spPr bwMode="auto">
          <a:xfrm rot="10800000">
            <a:off x="4510856" y="204410"/>
            <a:ext cx="4309616" cy="3274641"/>
          </a:xfrm>
          <a:custGeom>
            <a:avLst/>
            <a:gdLst>
              <a:gd name="T0" fmla="*/ 0 w 3416300"/>
              <a:gd name="T1" fmla="*/ 2370773 h 4741545"/>
              <a:gd name="T2" fmla="*/ 1708150 w 3416300"/>
              <a:gd name="T3" fmla="*/ 0 h 4741545"/>
              <a:gd name="T4" fmla="*/ 3392335 w 3416300"/>
              <a:gd name="T5" fmla="*/ 33262 h 4741545"/>
              <a:gd name="T6" fmla="*/ 3416300 w 3416300"/>
              <a:gd name="T7" fmla="*/ 2370773 h 4741545"/>
              <a:gd name="T8" fmla="*/ 1708150 w 3416300"/>
              <a:gd name="T9" fmla="*/ 4741546 h 4741545"/>
              <a:gd name="T10" fmla="*/ 0 w 3416300"/>
              <a:gd name="T11" fmla="*/ 2370773 h 47415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416300" h="4741545">
                <a:moveTo>
                  <a:pt x="0" y="2370773"/>
                </a:moveTo>
                <a:cubicBezTo>
                  <a:pt x="0" y="1061431"/>
                  <a:pt x="764765" y="0"/>
                  <a:pt x="1708150" y="0"/>
                </a:cubicBezTo>
                <a:cubicBezTo>
                  <a:pt x="2269545" y="0"/>
                  <a:pt x="2830940" y="11087"/>
                  <a:pt x="3392335" y="33262"/>
                </a:cubicBezTo>
                <a:cubicBezTo>
                  <a:pt x="3408312" y="812432"/>
                  <a:pt x="3416300" y="1591602"/>
                  <a:pt x="3416300" y="2370773"/>
                </a:cubicBezTo>
                <a:cubicBezTo>
                  <a:pt x="3416300" y="3680115"/>
                  <a:pt x="2651535" y="4741546"/>
                  <a:pt x="1708150" y="4741546"/>
                </a:cubicBezTo>
                <a:cubicBezTo>
                  <a:pt x="764765" y="4741546"/>
                  <a:pt x="0" y="3680115"/>
                  <a:pt x="0" y="2370773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Larme 3"/>
          <p:cNvSpPr>
            <a:spLocks/>
          </p:cNvSpPr>
          <p:nvPr/>
        </p:nvSpPr>
        <p:spPr bwMode="auto">
          <a:xfrm rot="-5400000">
            <a:off x="5069774" y="2918662"/>
            <a:ext cx="3191780" cy="4309616"/>
          </a:xfrm>
          <a:custGeom>
            <a:avLst/>
            <a:gdLst>
              <a:gd name="T0" fmla="*/ 0 w 4708843"/>
              <a:gd name="T1" fmla="*/ 1705928 h 3411855"/>
              <a:gd name="T2" fmla="*/ 2354422 w 4708843"/>
              <a:gd name="T3" fmla="*/ 0 h 3411855"/>
              <a:gd name="T4" fmla="*/ 4708843 w 4708843"/>
              <a:gd name="T5" fmla="*/ 0 h 3411855"/>
              <a:gd name="T6" fmla="*/ 4708843 w 4708843"/>
              <a:gd name="T7" fmla="*/ 1705928 h 3411855"/>
              <a:gd name="T8" fmla="*/ 2354421 w 4708843"/>
              <a:gd name="T9" fmla="*/ 3411856 h 3411855"/>
              <a:gd name="T10" fmla="*/ -1 w 4708843"/>
              <a:gd name="T11" fmla="*/ 1705928 h 3411855"/>
              <a:gd name="T12" fmla="*/ 0 w 4708843"/>
              <a:gd name="T13" fmla="*/ 1705928 h 34118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708843" h="3411855">
                <a:moveTo>
                  <a:pt x="0" y="1705928"/>
                </a:moveTo>
                <a:cubicBezTo>
                  <a:pt x="0" y="763770"/>
                  <a:pt x="1054111" y="0"/>
                  <a:pt x="2354422" y="0"/>
                </a:cubicBezTo>
                <a:lnTo>
                  <a:pt x="4708843" y="0"/>
                </a:lnTo>
                <a:lnTo>
                  <a:pt x="4708843" y="1705928"/>
                </a:lnTo>
                <a:cubicBezTo>
                  <a:pt x="4708843" y="2648086"/>
                  <a:pt x="3654732" y="3411856"/>
                  <a:pt x="2354421" y="3411856"/>
                </a:cubicBezTo>
                <a:cubicBezTo>
                  <a:pt x="1054110" y="3411856"/>
                  <a:pt x="-1" y="2648086"/>
                  <a:pt x="-1" y="1705928"/>
                </a:cubicBezTo>
                <a:lnTo>
                  <a:pt x="0" y="1705928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Larme 4"/>
          <p:cNvSpPr>
            <a:spLocks/>
          </p:cNvSpPr>
          <p:nvPr/>
        </p:nvSpPr>
        <p:spPr bwMode="auto">
          <a:xfrm rot="16200000" flipV="1">
            <a:off x="797073" y="2982565"/>
            <a:ext cx="3210074" cy="4157166"/>
          </a:xfrm>
          <a:custGeom>
            <a:avLst/>
            <a:gdLst>
              <a:gd name="T0" fmla="*/ 0 w 4736465"/>
              <a:gd name="T1" fmla="*/ 1718310 h 3436620"/>
              <a:gd name="T2" fmla="*/ 2368233 w 4736465"/>
              <a:gd name="T3" fmla="*/ 0 h 3436620"/>
              <a:gd name="T4" fmla="*/ 4736465 w 4736465"/>
              <a:gd name="T5" fmla="*/ 0 h 3436620"/>
              <a:gd name="T6" fmla="*/ 4736465 w 4736465"/>
              <a:gd name="T7" fmla="*/ 1718310 h 3436620"/>
              <a:gd name="T8" fmla="*/ 2368232 w 4736465"/>
              <a:gd name="T9" fmla="*/ 3436620 h 3436620"/>
              <a:gd name="T10" fmla="*/ -1 w 4736465"/>
              <a:gd name="T11" fmla="*/ 1718310 h 3436620"/>
              <a:gd name="T12" fmla="*/ 0 w 4736465"/>
              <a:gd name="T13" fmla="*/ 1718310 h 34366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736465" h="3436620">
                <a:moveTo>
                  <a:pt x="0" y="1718310"/>
                </a:moveTo>
                <a:cubicBezTo>
                  <a:pt x="0" y="769314"/>
                  <a:pt x="1060294" y="0"/>
                  <a:pt x="2368233" y="0"/>
                </a:cubicBezTo>
                <a:lnTo>
                  <a:pt x="4736465" y="0"/>
                </a:lnTo>
                <a:lnTo>
                  <a:pt x="4736465" y="1718310"/>
                </a:lnTo>
                <a:cubicBezTo>
                  <a:pt x="4736465" y="2667306"/>
                  <a:pt x="3676171" y="3436620"/>
                  <a:pt x="2368232" y="3436620"/>
                </a:cubicBezTo>
                <a:cubicBezTo>
                  <a:pt x="1060293" y="3436620"/>
                  <a:pt x="-1" y="2667306"/>
                  <a:pt x="-1" y="1718310"/>
                </a:cubicBezTo>
                <a:lnTo>
                  <a:pt x="0" y="171831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Ellipse 5"/>
          <p:cNvSpPr>
            <a:spLocks noChangeArrowheads="1"/>
          </p:cNvSpPr>
          <p:nvPr/>
        </p:nvSpPr>
        <p:spPr bwMode="auto">
          <a:xfrm>
            <a:off x="3418656" y="3225251"/>
            <a:ext cx="2235200" cy="852289"/>
          </a:xfrm>
          <a:prstGeom prst="ellipse">
            <a:avLst/>
          </a:prstGeom>
          <a:solidFill>
            <a:srgbClr val="FFFF0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altLang="fr-FR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Le projet Marguerite 2021/2022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3148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589714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1162"/>
            <a:ext cx="9144000" cy="599526"/>
          </a:xfrm>
        </p:spPr>
        <p:txBody>
          <a:bodyPr>
            <a:noAutofit/>
          </a:bodyPr>
          <a:lstStyle/>
          <a:p>
            <a:pPr algn="r"/>
            <a:r>
              <a:rPr lang="fr-FR" sz="2400" dirty="0"/>
              <a:t>N</a:t>
            </a:r>
            <a:r>
              <a:rPr lang="fr-FR" sz="2400" dirty="0" smtClean="0"/>
              <a:t>otre poster après le brainstorming.... </a:t>
            </a:r>
            <a:endParaRPr lang="fr-FR" sz="24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107504" y="5472134"/>
            <a:ext cx="9036496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u="sng" dirty="0"/>
              <a:t>3 questions du collège Paul Claudel pour le livret : </a:t>
            </a:r>
            <a:endParaRPr lang="fr-FR" dirty="0"/>
          </a:p>
          <a:p>
            <a:pPr lvl="0"/>
            <a:r>
              <a:rPr lang="fr-FR" dirty="0"/>
              <a:t>Quel aliment peut-on remplacer avec des légumineuses si on les associe avec des céréales ?</a:t>
            </a:r>
          </a:p>
          <a:p>
            <a:pPr lvl="0"/>
            <a:r>
              <a:rPr lang="fr-FR" dirty="0"/>
              <a:t>Qu’est-ce qu’une légumineuse ?</a:t>
            </a:r>
          </a:p>
          <a:p>
            <a:pPr lvl="0"/>
            <a:r>
              <a:rPr lang="fr-FR" dirty="0"/>
              <a:t>Donner deux avantages écologiques à produire des légumineuses.</a:t>
            </a:r>
          </a:p>
        </p:txBody>
      </p:sp>
    </p:spTree>
    <p:extLst>
      <p:ext uri="{BB962C8B-B14F-4D97-AF65-F5344CB8AC3E}">
        <p14:creationId xmlns:p14="http://schemas.microsoft.com/office/powerpoint/2010/main" val="271695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822325"/>
            <a:ext cx="8858250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644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FR" b="1" u="sng" dirty="0"/>
              <a:t>Travail de groupe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616624"/>
          </a:xfrm>
        </p:spPr>
        <p:txBody>
          <a:bodyPr>
            <a:normAutofit/>
          </a:bodyPr>
          <a:lstStyle/>
          <a:p>
            <a:r>
              <a:rPr lang="fr-FR" dirty="0"/>
              <a:t>Constituer son groupe en essayant de réfléchir à la diversité des compétences au sein du </a:t>
            </a:r>
            <a:r>
              <a:rPr lang="fr-FR" dirty="0" smtClean="0"/>
              <a:t>groupe</a:t>
            </a:r>
            <a:r>
              <a:rPr lang="fr-FR" dirty="0"/>
              <a:t> </a:t>
            </a:r>
            <a:r>
              <a:rPr lang="fr-FR" dirty="0" smtClean="0"/>
              <a:t>-&gt; vous inscrire dans le tableau en venant au poste prof.</a:t>
            </a:r>
            <a:endParaRPr lang="fr-FR" dirty="0"/>
          </a:p>
          <a:p>
            <a:r>
              <a:rPr lang="fr-FR" dirty="0"/>
              <a:t>Réaliser une carte </a:t>
            </a:r>
            <a:r>
              <a:rPr lang="fr-FR" dirty="0" smtClean="0"/>
              <a:t>mentale initiale </a:t>
            </a:r>
            <a:r>
              <a:rPr lang="fr-FR" dirty="0"/>
              <a:t>à partir du mot </a:t>
            </a:r>
            <a:r>
              <a:rPr lang="fr-FR" dirty="0" smtClean="0"/>
              <a:t>« légumineuse ». (Bien penser à la méthodologie de questionnement déjà vue)</a:t>
            </a:r>
            <a:endParaRPr lang="fr-FR" dirty="0"/>
          </a:p>
          <a:p>
            <a:r>
              <a:rPr lang="fr-FR" dirty="0" smtClean="0"/>
              <a:t>Si vous êtes perdus et n’arrivez pas à avancer, n’attendez pas pour solliciter votre professeur....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9057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D3EDB1D-60C0-4D6D-866B-0A493F06B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Constitution des groupes </a:t>
            </a:r>
            <a:r>
              <a:rPr lang="fr-FR" dirty="0" smtClean="0"/>
              <a:t>de travail</a:t>
            </a:r>
            <a:endParaRPr lang="fr-FR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="" xmlns:a16="http://schemas.microsoft.com/office/drawing/2014/main" id="{8D7C3C14-C23F-43F4-9F6D-0CE62DC948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8941807"/>
              </p:ext>
            </p:extLst>
          </p:nvPr>
        </p:nvGraphicFramePr>
        <p:xfrm>
          <a:off x="179512" y="1600200"/>
          <a:ext cx="850729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="" xmlns:a16="http://schemas.microsoft.com/office/drawing/2014/main" val="2614660805"/>
                    </a:ext>
                  </a:extLst>
                </a:gridCol>
                <a:gridCol w="1458700">
                  <a:extLst>
                    <a:ext uri="{9D8B030D-6E8A-4147-A177-3AD203B41FA5}">
                      <a16:colId xmlns="" xmlns:a16="http://schemas.microsoft.com/office/drawing/2014/main" val="934982477"/>
                    </a:ext>
                  </a:extLst>
                </a:gridCol>
                <a:gridCol w="1701458">
                  <a:extLst>
                    <a:ext uri="{9D8B030D-6E8A-4147-A177-3AD203B41FA5}">
                      <a16:colId xmlns="" xmlns:a16="http://schemas.microsoft.com/office/drawing/2014/main" val="585806259"/>
                    </a:ext>
                  </a:extLst>
                </a:gridCol>
                <a:gridCol w="1701458">
                  <a:extLst>
                    <a:ext uri="{9D8B030D-6E8A-4147-A177-3AD203B41FA5}">
                      <a16:colId xmlns="" xmlns:a16="http://schemas.microsoft.com/office/drawing/2014/main" val="1539251737"/>
                    </a:ext>
                  </a:extLst>
                </a:gridCol>
                <a:gridCol w="1701458">
                  <a:extLst>
                    <a:ext uri="{9D8B030D-6E8A-4147-A177-3AD203B41FA5}">
                      <a16:colId xmlns="" xmlns:a16="http://schemas.microsoft.com/office/drawing/2014/main" val="41348335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Nom</a:t>
                      </a:r>
                      <a:r>
                        <a:rPr lang="fr-FR" sz="2400" baseline="0" dirty="0" smtClean="0"/>
                        <a:t> du groupe </a:t>
                      </a:r>
                    </a:p>
                    <a:p>
                      <a:r>
                        <a:rPr lang="fr-FR" sz="2400" baseline="0" dirty="0" smtClean="0"/>
                        <a:t>Oral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83087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/>
                        <a:t>Créatif/artistique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38492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/>
                        <a:t>Rédaction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9086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/>
                        <a:t>Manuel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1637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/>
                        <a:t>numérique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95786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5060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8700B8B-5980-474C-AF34-CAEC55B4E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92088"/>
          </a:xfrm>
        </p:spPr>
        <p:txBody>
          <a:bodyPr>
            <a:normAutofit/>
          </a:bodyPr>
          <a:lstStyle/>
          <a:p>
            <a:r>
              <a:rPr lang="fr-FR" dirty="0"/>
              <a:t>SOS : Jamais entendu ce mot?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3F80FFA-752E-436C-9521-F4AB8ED5D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46491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r-FR" dirty="0"/>
              <a:t>https://www.fondation-louisbonduelle.org/2019/08/22/legumineuse-legume-quelles-differences/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2B3E72C-2152-42DE-B848-6FB8A6AB0387}"/>
              </a:ext>
            </a:extLst>
          </p:cNvPr>
          <p:cNvSpPr/>
          <p:nvPr/>
        </p:nvSpPr>
        <p:spPr>
          <a:xfrm>
            <a:off x="251520" y="797510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868686"/>
                </a:solidFill>
                <a:latin typeface="Arial" panose="020B0604020202020204" pitchFamily="34" charset="0"/>
              </a:rPr>
              <a:t>Les </a:t>
            </a:r>
            <a:r>
              <a:rPr lang="fr-FR" sz="2800" dirty="0">
                <a:solidFill>
                  <a:srgbClr val="395E1B"/>
                </a:solidFill>
                <a:latin typeface="Arial" panose="020B0604020202020204" pitchFamily="34" charset="0"/>
                <a:hlinkClick r:id="rId2"/>
              </a:rPr>
              <a:t>légumineuses</a:t>
            </a:r>
            <a:r>
              <a:rPr lang="fr-FR" sz="2800" dirty="0">
                <a:solidFill>
                  <a:srgbClr val="868686"/>
                </a:solidFill>
                <a:latin typeface="Arial" panose="020B0604020202020204" pitchFamily="34" charset="0"/>
              </a:rPr>
              <a:t>, de leur nom latin </a:t>
            </a:r>
            <a:r>
              <a:rPr lang="fr-FR" sz="2800" i="1" dirty="0" err="1">
                <a:solidFill>
                  <a:srgbClr val="868686"/>
                </a:solidFill>
                <a:latin typeface="Arial" panose="020B0604020202020204" pitchFamily="34" charset="0"/>
              </a:rPr>
              <a:t>leguminosous</a:t>
            </a:r>
            <a:r>
              <a:rPr lang="fr-FR" sz="2800" dirty="0">
                <a:solidFill>
                  <a:srgbClr val="868686"/>
                </a:solidFill>
                <a:latin typeface="Arial" panose="020B0604020202020204" pitchFamily="34" charset="0"/>
              </a:rPr>
              <a:t>, sont issues du mot </a:t>
            </a:r>
            <a:r>
              <a:rPr lang="fr-FR" sz="2800" i="1" dirty="0" err="1">
                <a:solidFill>
                  <a:srgbClr val="868686"/>
                </a:solidFill>
                <a:latin typeface="Arial" panose="020B0604020202020204" pitchFamily="34" charset="0"/>
              </a:rPr>
              <a:t>legumen</a:t>
            </a:r>
            <a:r>
              <a:rPr lang="fr-FR" sz="2800" dirty="0">
                <a:solidFill>
                  <a:srgbClr val="868686"/>
                </a:solidFill>
                <a:latin typeface="Arial" panose="020B0604020202020204" pitchFamily="34" charset="0"/>
              </a:rPr>
              <a:t> qui signifie «légume». Ainsi, en botanique, </a:t>
            </a:r>
            <a:r>
              <a:rPr lang="fr-FR" sz="2800" b="1" dirty="0">
                <a:solidFill>
                  <a:srgbClr val="395E1B"/>
                </a:solidFill>
                <a:latin typeface="Arial" panose="020B0604020202020204" pitchFamily="34" charset="0"/>
              </a:rPr>
              <a:t>«légumineuse» désigne une variété particulière de légume.</a:t>
            </a:r>
            <a:r>
              <a:rPr lang="fr-FR" sz="2800" dirty="0">
                <a:solidFill>
                  <a:srgbClr val="868686"/>
                </a:solidFill>
                <a:latin typeface="Arial" panose="020B0604020202020204" pitchFamily="34" charset="0"/>
              </a:rPr>
              <a:t> Comme pour les légumes, les légumineuses se cultivent dans la terre. Alors que les légumes courants (courgettes, haricots verts, salades,…) sont destinés à être consommés frais, les légumineuses sont cultivées dans le seul but d’obtenir des grains secs nommés «légumes secs» (FAO).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08855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/>
              <a:t>Affichage des cartes mentales</a:t>
            </a:r>
            <a:endParaRPr lang="fr-FR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Quels constats?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 cartes peu riches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 on connait tous assez mal les légumineuses</a:t>
            </a:r>
          </a:p>
          <a:p>
            <a:pPr marL="457200" lvl="1" indent="0">
              <a:buNone/>
            </a:pPr>
            <a:endParaRPr lang="fr-FR" sz="1400" dirty="0"/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fr-FR" sz="3200" dirty="0" smtClean="0"/>
              <a:t>Pourquoi donc avoir choisi ce thème comme fil conducteur du projet Marguerite cette année?</a:t>
            </a:r>
          </a:p>
          <a:p>
            <a:pPr marL="800100" lvl="2" indent="-342900">
              <a:buFont typeface="Wingdings" panose="05000000000000000000" pitchFamily="2" charset="2"/>
              <a:buChar char="Ø"/>
            </a:pPr>
            <a:r>
              <a:rPr lang="fr-FR" sz="3000" dirty="0" smtClean="0"/>
              <a:t>Par ce qu’on n’y connait rien donc pour apprendre des choses</a:t>
            </a:r>
          </a:p>
          <a:p>
            <a:pPr marL="457200" lvl="2" indent="0">
              <a:buNone/>
            </a:pPr>
            <a:endParaRPr lang="fr-FR" sz="1400" dirty="0" smtClean="0"/>
          </a:p>
          <a:p>
            <a:pPr marL="358775" lvl="2" indent="-342900"/>
            <a:r>
              <a:rPr lang="fr-FR" sz="3200" dirty="0" smtClean="0"/>
              <a:t>Utilise les diapos suivantes pour trouver d’autres raisons </a:t>
            </a:r>
          </a:p>
        </p:txBody>
      </p:sp>
    </p:spTree>
    <p:extLst>
      <p:ext uri="{BB962C8B-B14F-4D97-AF65-F5344CB8AC3E}">
        <p14:creationId xmlns:p14="http://schemas.microsoft.com/office/powerpoint/2010/main" val="1862572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4" y="416971"/>
            <a:ext cx="8722087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3212976"/>
            <a:ext cx="403244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68130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</TotalTime>
  <Words>804</Words>
  <Application>Microsoft Office PowerPoint</Application>
  <PresentationFormat>Affichage à l'écran (4:3)</PresentationFormat>
  <Paragraphs>114</Paragraphs>
  <Slides>30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Thème Office</vt:lpstr>
      <vt:lpstr>Projet Marguerite – Partie SVT </vt:lpstr>
      <vt:lpstr>Présentation PowerPoint</vt:lpstr>
      <vt:lpstr>Présentation PowerPoint</vt:lpstr>
      <vt:lpstr>Présentation PowerPoint</vt:lpstr>
      <vt:lpstr>Travail de groupe</vt:lpstr>
      <vt:lpstr>Constitution des groupes de travail</vt:lpstr>
      <vt:lpstr>SOS : Jamais entendu ce mot?</vt:lpstr>
      <vt:lpstr>Affichage des cartes mentales</vt:lpstr>
      <vt:lpstr>Présentation PowerPoint</vt:lpstr>
      <vt:lpstr>Présentation PowerPoint</vt:lpstr>
      <vt:lpstr>Présentation PowerPoint</vt:lpstr>
      <vt:lpstr>Présentation PowerPoint</vt:lpstr>
      <vt:lpstr>Visite du lycée agricole des Sardières</vt:lpstr>
      <vt:lpstr>Organisation de la journée</vt:lpstr>
      <vt:lpstr>Mise en commun : ce qu’on a appris pendant la visite</vt:lpstr>
      <vt:lpstr>Rencontre avec la gestionnaire du collège</vt:lpstr>
      <vt:lpstr>Questions : </vt:lpstr>
      <vt:lpstr>Principe de la journée de sensibilisation «Léguminez-vous !»</vt:lpstr>
      <vt:lpstr>Principe de la journée de sensibilisation «Léguminez-vous !»</vt:lpstr>
      <vt:lpstr>Préparation de la journée : les jeux de questions</vt:lpstr>
      <vt:lpstr>Présentation PowerPoint</vt:lpstr>
      <vt:lpstr>Organisation du jour J </vt:lpstr>
      <vt:lpstr>Organisation du jour J </vt:lpstr>
      <vt:lpstr>Le Jour J : Préparation des cookies</vt:lpstr>
      <vt:lpstr>Présentation PowerPoint</vt:lpstr>
      <vt:lpstr>Le congrès des élèves – C’est quoi? </vt:lpstr>
      <vt:lpstr>Programme de la journée</vt:lpstr>
      <vt:lpstr>Pendant le temps de forum</vt:lpstr>
      <vt:lpstr>Atelier de préparation – Mardi 17 mai de 13h30 à 16h30. </vt:lpstr>
      <vt:lpstr>Notre poster après le brainstorming.... </vt:lpstr>
    </vt:vector>
  </TitlesOfParts>
  <Company>ENS de Lyon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Marguerite</dc:title>
  <dc:creator>Celine Revel</dc:creator>
  <cp:lastModifiedBy>Celine Revel</cp:lastModifiedBy>
  <cp:revision>114</cp:revision>
  <dcterms:created xsi:type="dcterms:W3CDTF">2021-11-07T13:41:31Z</dcterms:created>
  <dcterms:modified xsi:type="dcterms:W3CDTF">2022-08-25T14:16:50Z</dcterms:modified>
</cp:coreProperties>
</file>