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82" r:id="rId2"/>
    <p:sldId id="283" r:id="rId3"/>
    <p:sldId id="277" r:id="rId4"/>
    <p:sldId id="280" r:id="rId5"/>
    <p:sldId id="281" r:id="rId6"/>
    <p:sldId id="278" r:id="rId7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3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4EC739-51A9-2247-AE76-6A1039180C1C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Cliquez pour modifier les styles du texte du masque</a:t>
            </a:r>
          </a:p>
          <a:p>
            <a:pPr lvl="1"/>
            <a:r>
              <a:rPr lang="es-ES_tradnl"/>
              <a:t>Deuxième niveau</a:t>
            </a:r>
          </a:p>
          <a:p>
            <a:pPr lvl="2"/>
            <a:r>
              <a:rPr lang="es-ES_tradnl"/>
              <a:t>Troisième niveau</a:t>
            </a:r>
          </a:p>
          <a:p>
            <a:pPr lvl="3"/>
            <a:r>
              <a:rPr lang="es-ES_tradnl"/>
              <a:t>Quatrième niveau</a:t>
            </a:r>
          </a:p>
          <a:p>
            <a:pPr lvl="4"/>
            <a:r>
              <a:rPr lang="es-ES_tradnl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B52065-4E40-0543-A765-8948B90B71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8667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36759-5017-7B41-BF05-CE5642BEA24B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65550-00AC-D84F-987E-66374595B9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6698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Cliquez pour modifier les styles du texte du masque</a:t>
            </a:r>
          </a:p>
          <a:p>
            <a:pPr lvl="1"/>
            <a:r>
              <a:rPr lang="es-ES_tradnl"/>
              <a:t>Deuxième niveau</a:t>
            </a:r>
          </a:p>
          <a:p>
            <a:pPr lvl="2"/>
            <a:r>
              <a:rPr lang="es-ES_tradnl"/>
              <a:t>Troisième niveau</a:t>
            </a:r>
          </a:p>
          <a:p>
            <a:pPr lvl="3"/>
            <a:r>
              <a:rPr lang="es-ES_tradnl"/>
              <a:t>Quatrième niveau</a:t>
            </a:r>
          </a:p>
          <a:p>
            <a:pPr lvl="4"/>
            <a:r>
              <a:rPr lang="es-ES_tradnl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36759-5017-7B41-BF05-CE5642BEA24B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65550-00AC-D84F-987E-66374595B9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6251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Cliquez pour modifier les styles du texte du masque</a:t>
            </a:r>
          </a:p>
          <a:p>
            <a:pPr lvl="1"/>
            <a:r>
              <a:rPr lang="es-ES_tradnl"/>
              <a:t>Deuxième niveau</a:t>
            </a:r>
          </a:p>
          <a:p>
            <a:pPr lvl="2"/>
            <a:r>
              <a:rPr lang="es-ES_tradnl"/>
              <a:t>Troisième niveau</a:t>
            </a:r>
          </a:p>
          <a:p>
            <a:pPr lvl="3"/>
            <a:r>
              <a:rPr lang="es-ES_tradnl"/>
              <a:t>Quatrième niveau</a:t>
            </a:r>
          </a:p>
          <a:p>
            <a:pPr lvl="4"/>
            <a:r>
              <a:rPr lang="es-ES_tradnl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36759-5017-7B41-BF05-CE5642BEA24B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65550-00AC-D84F-987E-66374595B9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4008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Cliquez pour modifier les styles du texte du masque</a:t>
            </a:r>
          </a:p>
          <a:p>
            <a:pPr lvl="1"/>
            <a:r>
              <a:rPr lang="es-ES_tradnl"/>
              <a:t>Deuxième niveau</a:t>
            </a:r>
          </a:p>
          <a:p>
            <a:pPr lvl="2"/>
            <a:r>
              <a:rPr lang="es-ES_tradnl"/>
              <a:t>Troisième niveau</a:t>
            </a:r>
          </a:p>
          <a:p>
            <a:pPr lvl="3"/>
            <a:r>
              <a:rPr lang="es-ES_tradnl"/>
              <a:t>Quatrième niveau</a:t>
            </a:r>
          </a:p>
          <a:p>
            <a:pPr lvl="4"/>
            <a:r>
              <a:rPr lang="es-ES_tradnl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36759-5017-7B41-BF05-CE5642BEA24B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65550-00AC-D84F-987E-66374595B9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8681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36759-5017-7B41-BF05-CE5642BEA24B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65550-00AC-D84F-987E-66374595B9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8018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Cliquez pour modifier les styles du texte du masque</a:t>
            </a:r>
          </a:p>
          <a:p>
            <a:pPr lvl="1"/>
            <a:r>
              <a:rPr lang="es-ES_tradnl"/>
              <a:t>Deuxième niveau</a:t>
            </a:r>
          </a:p>
          <a:p>
            <a:pPr lvl="2"/>
            <a:r>
              <a:rPr lang="es-ES_tradnl"/>
              <a:t>Troisième niveau</a:t>
            </a:r>
          </a:p>
          <a:p>
            <a:pPr lvl="3"/>
            <a:r>
              <a:rPr lang="es-ES_tradnl"/>
              <a:t>Quatrième niveau</a:t>
            </a:r>
          </a:p>
          <a:p>
            <a:pPr lvl="4"/>
            <a:r>
              <a:rPr lang="es-ES_tradnl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Cliquez pour modifier les styles du texte du masque</a:t>
            </a:r>
          </a:p>
          <a:p>
            <a:pPr lvl="1"/>
            <a:r>
              <a:rPr lang="es-ES_tradnl"/>
              <a:t>Deuxième niveau</a:t>
            </a:r>
          </a:p>
          <a:p>
            <a:pPr lvl="2"/>
            <a:r>
              <a:rPr lang="es-ES_tradnl"/>
              <a:t>Troisième niveau</a:t>
            </a:r>
          </a:p>
          <a:p>
            <a:pPr lvl="3"/>
            <a:r>
              <a:rPr lang="es-ES_tradnl"/>
              <a:t>Quatrième niveau</a:t>
            </a:r>
          </a:p>
          <a:p>
            <a:pPr lvl="4"/>
            <a:r>
              <a:rPr lang="es-ES_tradnl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36759-5017-7B41-BF05-CE5642BEA24B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65550-00AC-D84F-987E-66374595B9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1831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Cliquez pour modifier les styles du texte du masque</a:t>
            </a:r>
          </a:p>
          <a:p>
            <a:pPr lvl="1"/>
            <a:r>
              <a:rPr lang="es-ES_tradnl"/>
              <a:t>Deuxième niveau</a:t>
            </a:r>
          </a:p>
          <a:p>
            <a:pPr lvl="2"/>
            <a:r>
              <a:rPr lang="es-ES_tradnl"/>
              <a:t>Troisième niveau</a:t>
            </a:r>
          </a:p>
          <a:p>
            <a:pPr lvl="3"/>
            <a:r>
              <a:rPr lang="es-ES_tradnl"/>
              <a:t>Quatrième niveau</a:t>
            </a:r>
          </a:p>
          <a:p>
            <a:pPr lvl="4"/>
            <a:r>
              <a:rPr lang="es-ES_tradnl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Cliquez pour modifier les styles du texte du masque</a:t>
            </a:r>
          </a:p>
          <a:p>
            <a:pPr lvl="1"/>
            <a:r>
              <a:rPr lang="es-ES_tradnl"/>
              <a:t>Deuxième niveau</a:t>
            </a:r>
          </a:p>
          <a:p>
            <a:pPr lvl="2"/>
            <a:r>
              <a:rPr lang="es-ES_tradnl"/>
              <a:t>Troisième niveau</a:t>
            </a:r>
          </a:p>
          <a:p>
            <a:pPr lvl="3"/>
            <a:r>
              <a:rPr lang="es-ES_tradnl"/>
              <a:t>Quatrième niveau</a:t>
            </a:r>
          </a:p>
          <a:p>
            <a:pPr lvl="4"/>
            <a:r>
              <a:rPr lang="es-ES_tradnl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36759-5017-7B41-BF05-CE5642BEA24B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65550-00AC-D84F-987E-66374595B9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1275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36759-5017-7B41-BF05-CE5642BEA24B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65550-00AC-D84F-987E-66374595B9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7485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36759-5017-7B41-BF05-CE5642BEA24B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65550-00AC-D84F-987E-66374595B9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1016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Cliquez pour modifier les styles du texte du masque</a:t>
            </a:r>
          </a:p>
          <a:p>
            <a:pPr lvl="1"/>
            <a:r>
              <a:rPr lang="es-ES_tradnl"/>
              <a:t>Deuxième niveau</a:t>
            </a:r>
          </a:p>
          <a:p>
            <a:pPr lvl="2"/>
            <a:r>
              <a:rPr lang="es-ES_tradnl"/>
              <a:t>Troisième niveau</a:t>
            </a:r>
          </a:p>
          <a:p>
            <a:pPr lvl="3"/>
            <a:r>
              <a:rPr lang="es-ES_tradnl"/>
              <a:t>Quatrième niveau</a:t>
            </a:r>
          </a:p>
          <a:p>
            <a:pPr lvl="4"/>
            <a:r>
              <a:rPr lang="es-ES_tradnl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36759-5017-7B41-BF05-CE5642BEA24B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65550-00AC-D84F-987E-66374595B9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3937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36759-5017-7B41-BF05-CE5642BEA24B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65550-00AC-D84F-987E-66374595B9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3745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Cliquez pour modifier les styles du texte du masque</a:t>
            </a:r>
          </a:p>
          <a:p>
            <a:pPr lvl="1"/>
            <a:r>
              <a:rPr lang="es-ES_tradnl"/>
              <a:t>Deuxième niveau</a:t>
            </a:r>
          </a:p>
          <a:p>
            <a:pPr lvl="2"/>
            <a:r>
              <a:rPr lang="es-ES_tradnl"/>
              <a:t>Troisième niveau</a:t>
            </a:r>
          </a:p>
          <a:p>
            <a:pPr lvl="3"/>
            <a:r>
              <a:rPr lang="es-ES_tradnl"/>
              <a:t>Quatrième niveau</a:t>
            </a:r>
          </a:p>
          <a:p>
            <a:pPr lvl="4"/>
            <a:r>
              <a:rPr lang="es-ES_tradnl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36759-5017-7B41-BF05-CE5642BEA24B}" type="datetimeFigureOut">
              <a:rPr lang="fr-FR" smtClean="0"/>
              <a:t>28/07/2020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65550-00AC-D84F-987E-66374595B9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7924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56647" y="2383800"/>
            <a:ext cx="8461717" cy="1470025"/>
          </a:xfrm>
        </p:spPr>
        <p:txBody>
          <a:bodyPr>
            <a:normAutofit fontScale="90000"/>
          </a:bodyPr>
          <a:lstStyle/>
          <a:p>
            <a:r>
              <a:rPr lang="fr-FR" sz="6000" b="1" dirty="0"/>
              <a:t>Séance n°….</a:t>
            </a:r>
            <a:br>
              <a:rPr lang="fr-FR" sz="6000" b="1" dirty="0"/>
            </a:br>
            <a:r>
              <a:rPr lang="fr-FR" sz="4900" b="1" dirty="0"/>
              <a:t>Les circuits de commercialisation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B9823FB2-890D-4459-947C-3EA626501D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7160" y="-720080"/>
            <a:ext cx="3429000" cy="342900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8B3755C4-7084-41B2-B113-9DFEC1D91B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2830" y="5313680"/>
            <a:ext cx="1036359" cy="1330959"/>
          </a:xfrm>
          <a:prstGeom prst="rect">
            <a:avLst/>
          </a:prstGeom>
        </p:spPr>
      </p:pic>
      <p:sp>
        <p:nvSpPr>
          <p:cNvPr id="6" name="Zone de texte 2">
            <a:extLst>
              <a:ext uri="{FF2B5EF4-FFF2-40B4-BE49-F238E27FC236}">
                <a16:creationId xmlns:a16="http://schemas.microsoft.com/office/drawing/2014/main" id="{767A3C02-4F74-451E-BD98-8A8CC83DB5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5819" y="6083707"/>
            <a:ext cx="1811020" cy="5016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sz="800" i="1">
                <a:solidFill>
                  <a:srgbClr val="66666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Fichier sous licence Creative Commons </a:t>
            </a:r>
            <a:endParaRPr lang="fr-F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sz="800" i="1">
                <a:solidFill>
                  <a:srgbClr val="66666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Lors de l’utilisation de ce fichier, citer reseaumarguerite.org et l’auteur.trice </a:t>
            </a:r>
            <a:endParaRPr lang="fr-F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A0CBE92-C0AF-40D5-86D0-4B10E166DEF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4444" y="5669052"/>
            <a:ext cx="960120" cy="335915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F9E028E6-AF6C-49C6-B4B6-00D8BE20950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960" y="5572646"/>
            <a:ext cx="1497327" cy="864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102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612536" y="-45090"/>
            <a:ext cx="7733197" cy="15070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3600" dirty="0">
                <a:solidFill>
                  <a:srgbClr val="FF6600"/>
                </a:solidFill>
              </a:rPr>
              <a:t>Qui gagne le plus, qui gagne le moins quand on achète 1 kg de pommes ? </a:t>
            </a:r>
          </a:p>
        </p:txBody>
      </p:sp>
      <p:pic>
        <p:nvPicPr>
          <p:cNvPr id="7" name="Image 6" descr="valeur-pommes2.bmp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128" y="1324695"/>
            <a:ext cx="7441517" cy="4525124"/>
          </a:xfrm>
          <a:prstGeom prst="rect">
            <a:avLst/>
          </a:prstGeom>
        </p:spPr>
      </p:pic>
      <p:sp>
        <p:nvSpPr>
          <p:cNvPr id="9" name="Espace réservé du contenu 2"/>
          <p:cNvSpPr>
            <a:spLocks noGrp="1"/>
          </p:cNvSpPr>
          <p:nvPr>
            <p:ph idx="1"/>
          </p:nvPr>
        </p:nvSpPr>
        <p:spPr>
          <a:xfrm>
            <a:off x="508504" y="5849819"/>
            <a:ext cx="8229600" cy="13990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/>
              <a:t>L’agriculteur est-il finalement celui qui gagne le plus ou celui qui gagne le moins ?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C0371DA-D9BF-4AF6-817B-430CC5FDAE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8764" y="-317777"/>
            <a:ext cx="1915160" cy="1915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319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>
          <a:xfrm>
            <a:off x="1663336" y="-201146"/>
            <a:ext cx="7733197" cy="1681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3600" dirty="0">
                <a:solidFill>
                  <a:srgbClr val="FF6600"/>
                </a:solidFill>
              </a:rPr>
              <a:t>Un petit jeu de rôle…pour mieux comprendre la place de l’agriculteur !</a:t>
            </a:r>
          </a:p>
        </p:txBody>
      </p:sp>
      <p:sp>
        <p:nvSpPr>
          <p:cNvPr id="3" name="Rectangle 2"/>
          <p:cNvSpPr/>
          <p:nvPr/>
        </p:nvSpPr>
        <p:spPr>
          <a:xfrm>
            <a:off x="148231" y="1913556"/>
            <a:ext cx="8995770" cy="4832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r-FR" sz="2800" dirty="0"/>
              <a:t>Quelles étapes / quels métiers connais-tu entre le champ et l’assiette ? </a:t>
            </a:r>
          </a:p>
          <a:p>
            <a:pPr marL="285750" indent="-285750">
              <a:buFont typeface="Arial"/>
              <a:buChar char="•"/>
            </a:pPr>
            <a:endParaRPr lang="fr-FR" sz="2800" dirty="0"/>
          </a:p>
          <a:p>
            <a:pPr marL="285750" indent="-285750">
              <a:buFont typeface="Arial"/>
              <a:buChar char="•"/>
            </a:pPr>
            <a:r>
              <a:rPr lang="fr-FR" sz="2800" dirty="0"/>
              <a:t>Ces étapes / ces métiers sont-ils toujours présents entre le champ et l’assiette ?</a:t>
            </a:r>
          </a:p>
          <a:p>
            <a:pPr marL="285750" indent="-285750">
              <a:buFont typeface="Arial"/>
              <a:buChar char="•"/>
            </a:pPr>
            <a:endParaRPr lang="fr-FR" sz="2800" dirty="0"/>
          </a:p>
          <a:p>
            <a:pPr marL="285750" indent="-285750">
              <a:buFont typeface="Arial"/>
              <a:buChar char="•"/>
            </a:pPr>
            <a:r>
              <a:rPr lang="fr-FR" sz="2800" dirty="0"/>
              <a:t>Quelles sont les dépenses de l’agriculteur quand il cultive ou élève des animaux ?</a:t>
            </a:r>
          </a:p>
          <a:p>
            <a:pPr marL="285750" indent="-285750">
              <a:buFont typeface="Arial"/>
              <a:buChar char="•"/>
            </a:pPr>
            <a:endParaRPr lang="fr-FR" sz="2800" dirty="0"/>
          </a:p>
          <a:p>
            <a:r>
              <a:rPr lang="fr-FR" sz="2800" dirty="0">
                <a:sym typeface="Wingdings"/>
              </a:rPr>
              <a:t> A nous de jouer pour voir combien gagne l’agriculteur !</a:t>
            </a:r>
            <a:endParaRPr lang="fr-FR" sz="2800" dirty="0"/>
          </a:p>
          <a:p>
            <a:pPr marL="285750" indent="-285750">
              <a:buFont typeface="Arial"/>
              <a:buChar char="•"/>
            </a:pPr>
            <a:endParaRPr lang="fr-FR" sz="280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4E67A22-48EF-48B5-87FB-51336F1CD2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8764" y="-317777"/>
            <a:ext cx="1915160" cy="1915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31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9403" y="375371"/>
            <a:ext cx="801858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u="sng" dirty="0"/>
              <a:t>Règles du jeu :</a:t>
            </a:r>
          </a:p>
          <a:p>
            <a:endParaRPr lang="fr-FR" sz="2400" b="1" u="sng" dirty="0"/>
          </a:p>
          <a:p>
            <a:pPr marL="342900" indent="-342900">
              <a:buAutoNum type="arabicParenR"/>
            </a:pPr>
            <a:r>
              <a:rPr lang="fr-FR" sz="2400" b="1" dirty="0"/>
              <a:t>Pioche</a:t>
            </a:r>
            <a:r>
              <a:rPr lang="fr-FR" sz="2400" dirty="0"/>
              <a:t> une étiquette rôle sur la table et installe-la autour de ton cou. Si tu es maître du jeu, lis les instructions pendant que tes camarades s’installent.</a:t>
            </a:r>
          </a:p>
          <a:p>
            <a:pPr marL="342900" indent="-342900">
              <a:buAutoNum type="arabicParenR"/>
            </a:pPr>
            <a:r>
              <a:rPr lang="fr-FR" sz="2400" dirty="0"/>
              <a:t>Selon ton rôle, </a:t>
            </a:r>
            <a:r>
              <a:rPr lang="fr-FR" sz="2400" b="1" dirty="0"/>
              <a:t>cherche</a:t>
            </a:r>
            <a:r>
              <a:rPr lang="fr-FR" sz="2400" dirty="0"/>
              <a:t> dans le tableau combien tu dois gagner en vendant le kilo de pomme. </a:t>
            </a:r>
            <a:r>
              <a:rPr lang="fr-FR" sz="2400" b="1" dirty="0"/>
              <a:t>Calcule </a:t>
            </a:r>
            <a:r>
              <a:rPr lang="fr-FR" sz="2400" dirty="0"/>
              <a:t>combien de pièces de 10 centimes tu devras garder. </a:t>
            </a:r>
          </a:p>
          <a:p>
            <a:pPr marL="342900" indent="-342900">
              <a:buAutoNum type="arabicParenR"/>
            </a:pPr>
            <a:r>
              <a:rPr lang="fr-FR" sz="2400" b="1" dirty="0"/>
              <a:t>Place-toi </a:t>
            </a:r>
            <a:r>
              <a:rPr lang="fr-FR" sz="2400" dirty="0"/>
              <a:t>au bon endroit par rapport aux rôles de tes camarades dans la chaîne de commercialisation.</a:t>
            </a:r>
          </a:p>
          <a:p>
            <a:pPr marL="342900" indent="-342900">
              <a:buAutoNum type="arabicParenR"/>
            </a:pPr>
            <a:r>
              <a:rPr lang="fr-FR" sz="2400" b="1" dirty="0"/>
              <a:t>Commence le jeu selon les instructions lues par le maître du jeu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82168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>
          <a:xfrm>
            <a:off x="1657474" y="-320031"/>
            <a:ext cx="7733197" cy="1681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3600" dirty="0">
                <a:solidFill>
                  <a:srgbClr val="FF6600"/>
                </a:solidFill>
              </a:rPr>
              <a:t>Pour résumer… les circuits longs</a:t>
            </a:r>
          </a:p>
        </p:txBody>
      </p:sp>
      <p:sp>
        <p:nvSpPr>
          <p:cNvPr id="3" name="Rectangle 2"/>
          <p:cNvSpPr/>
          <p:nvPr/>
        </p:nvSpPr>
        <p:spPr>
          <a:xfrm>
            <a:off x="148230" y="1629847"/>
            <a:ext cx="85898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Place dans le schéma ci-dessous les grandes étapes que suivent les productions entre le champ et l’assiette : </a:t>
            </a:r>
            <a:r>
              <a:rPr lang="fr-FR" dirty="0">
                <a:effectLst/>
              </a:rPr>
              <a:t> 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286277" y="2329655"/>
            <a:ext cx="4572000" cy="58477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600" b="1" dirty="0"/>
              <a:t>Consommation / Transformation (emballage...) / Production / Commercialisation / </a:t>
            </a:r>
            <a:endParaRPr lang="fr-FR" sz="1600" dirty="0"/>
          </a:p>
        </p:txBody>
      </p:sp>
      <p:sp>
        <p:nvSpPr>
          <p:cNvPr id="13" name="Rectangle 12"/>
          <p:cNvSpPr/>
          <p:nvPr/>
        </p:nvSpPr>
        <p:spPr>
          <a:xfrm>
            <a:off x="4509012" y="2318499"/>
            <a:ext cx="20301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dirty="0"/>
              <a:t>Transport / Transport</a:t>
            </a:r>
            <a:endParaRPr lang="fr-FR" sz="1600" dirty="0"/>
          </a:p>
        </p:txBody>
      </p:sp>
      <p:pic>
        <p:nvPicPr>
          <p:cNvPr id="14" name="Image 13" descr="Capture d’écran 2016-10-14 à 04.22.5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80" y="3142641"/>
            <a:ext cx="8734191" cy="2234328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10776" y="5898827"/>
            <a:ext cx="87964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  <a:sym typeface="Wingdings"/>
              </a:rPr>
              <a:t> Un circuit long court est une façon de vendre (de </a:t>
            </a:r>
            <a:r>
              <a:rPr lang="fr-FR" b="1" dirty="0">
                <a:solidFill>
                  <a:schemeClr val="tx1">
                    <a:lumMod val="50000"/>
                    <a:lumOff val="50000"/>
                  </a:schemeClr>
                </a:solidFill>
                <a:sym typeface="Wingdings"/>
              </a:rPr>
              <a:t>commercialiser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  <a:sym typeface="Wingdings"/>
              </a:rPr>
              <a:t>) des produits agricoles avec plusieurs intermédiaires de différents types entre le champ et l’assiette. Souvent la distance géographique est aussi allongée. Exemples : ……….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11F6EEB3-C9B5-4668-BC05-591F0CD464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8764" y="-317777"/>
            <a:ext cx="1915160" cy="1915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31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>
          <a:xfrm>
            <a:off x="1702621" y="-292580"/>
            <a:ext cx="7733197" cy="1681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3600" dirty="0">
                <a:solidFill>
                  <a:srgbClr val="FF6600"/>
                </a:solidFill>
              </a:rPr>
              <a:t>Pour résumer… : les circuits courts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09012" y="2318499"/>
            <a:ext cx="20301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dirty="0"/>
              <a:t>Transport / Transport</a:t>
            </a:r>
            <a:endParaRPr lang="fr-FR" sz="1600" dirty="0"/>
          </a:p>
        </p:txBody>
      </p:sp>
      <p:pic>
        <p:nvPicPr>
          <p:cNvPr id="2" name="Image 1" descr="Capture d’écran 2016-10-14 à 04.18.4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224" y="1016633"/>
            <a:ext cx="6084155" cy="486936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10776" y="5885316"/>
            <a:ext cx="87964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  <a:sym typeface="Wingdings"/>
              </a:rPr>
              <a:t> Un circuit court est une façon de vendre (de </a:t>
            </a:r>
            <a:r>
              <a:rPr lang="fr-FR" b="1" dirty="0">
                <a:solidFill>
                  <a:schemeClr val="tx1">
                    <a:lumMod val="50000"/>
                    <a:lumOff val="50000"/>
                  </a:schemeClr>
                </a:solidFill>
                <a:sym typeface="Wingdings"/>
              </a:rPr>
              <a:t>commercialiser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  <a:sym typeface="Wingdings"/>
              </a:rPr>
              <a:t>) des produits agricoles avec au maximum un intermédiaire entre le champ et l’assiette. Souvent la distance géographique est aussi limitée. Exemples : ……..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B70F913-2011-4D4B-A0ED-E02D6D351B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8764" y="-317777"/>
            <a:ext cx="1915160" cy="1915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564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3201</TotalTime>
  <Words>345</Words>
  <Application>Microsoft Office PowerPoint</Application>
  <PresentationFormat>Affichage à l'écran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Arial</vt:lpstr>
      <vt:lpstr>Calibri</vt:lpstr>
      <vt:lpstr>Thème Office</vt:lpstr>
      <vt:lpstr>Séance n°…. Les circuits de commercialisation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ENS de Lyon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Administrateur DSI</dc:creator>
  <cp:lastModifiedBy>Alice Calvet</cp:lastModifiedBy>
  <cp:revision>60</cp:revision>
  <dcterms:created xsi:type="dcterms:W3CDTF">2016-10-12T12:57:57Z</dcterms:created>
  <dcterms:modified xsi:type="dcterms:W3CDTF">2020-07-28T10:06:06Z</dcterms:modified>
</cp:coreProperties>
</file>