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1561C4-8FBC-4F5C-8701-010433AF52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5D70FD-EE3C-4A5E-AB3B-C024D64DFD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71467B-2CF5-4F85-A982-5B034C4807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A7FC3A-B8AB-439A-BF02-CCE960FE60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CEDA2E-A9D9-4E6D-99C0-F017820360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B148B5-E5DA-40AB-B3DF-262577471C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668C22-9860-4C81-AFF7-42DE67B351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FF6787-CC97-4BFD-AEA7-C6C0AF3A92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30FFAF-73F7-4E81-9684-B7AC952AC0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81EA0A-5AF8-44E9-8488-3E9CCA076D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34A89E-54AC-4F96-B811-89E185DA9E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ABE3FF-7388-426F-8367-09865A6B3B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7C55E2-B189-4EE1-BAA4-B5360691F7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9AECB0-E807-4C25-820F-F41A323993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7169E9-593B-4F19-9C51-102198DF50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E98D5F-8462-40FC-9145-C1A7FADD68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203438-6FCC-4756-A6E7-ECEFF76CEB5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A849E3-5005-4C95-B6F6-4646676A11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254F2A-32DC-4B6A-A558-E561C37800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90C064-C43D-4ABB-80F8-1DB5628D4B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BA1CD6-3CF4-46DF-92E6-1A710B9C10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184679-07F8-44DA-B734-D6BE0E7FDD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87C33E-480C-4C68-84A8-2361C18982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2F429B-E51B-462B-A144-5CBA16651B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A0F8F4-271D-430B-9BC7-25DB4B7C2A4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D2531A-E57C-4B3E-B524-3839A2F39FA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69160" y="374760"/>
            <a:ext cx="9667440" cy="360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96000"/>
          </a:bodyPr>
          <a:p>
            <a:pPr algn="ctr">
              <a:lnSpc>
                <a:spcPct val="90000"/>
              </a:lnSpc>
              <a:buNone/>
            </a:pPr>
            <a:r>
              <a:rPr b="1" lang="fr-FR" sz="6000" spc="-1" strike="noStrike">
                <a:solidFill>
                  <a:srgbClr val="000000"/>
                </a:solidFill>
                <a:latin typeface="Calibri Light"/>
              </a:rPr>
              <a:t>Sauriez-vous décrire </a:t>
            </a:r>
            <a:br>
              <a:rPr sz="6000"/>
            </a:br>
            <a:r>
              <a:rPr b="1" lang="fr-FR" sz="6000" spc="-1" strike="noStrike">
                <a:solidFill>
                  <a:srgbClr val="000000"/>
                </a:solidFill>
                <a:latin typeface="Calibri Light"/>
              </a:rPr>
              <a:t>le parcours d’un pot de ketchup </a:t>
            </a:r>
            <a:br>
              <a:rPr sz="6000"/>
            </a:br>
            <a:r>
              <a:rPr b="1" lang="fr-FR" sz="6000" spc="-1" strike="noStrike">
                <a:solidFill>
                  <a:srgbClr val="000000"/>
                </a:solidFill>
                <a:latin typeface="Calibri Light"/>
              </a:rPr>
              <a:t>du champ où poussent la tomate</a:t>
            </a:r>
            <a:br>
              <a:rPr sz="6000"/>
            </a:br>
            <a:r>
              <a:rPr b="1" lang="fr-FR" sz="6000" spc="-1" strike="noStrike">
                <a:solidFill>
                  <a:srgbClr val="000000"/>
                </a:solidFill>
                <a:latin typeface="Calibri Light"/>
              </a:rPr>
              <a:t> à votre assiette ?</a:t>
            </a:r>
            <a:endParaRPr b="0" lang="fr-FR" sz="6000" spc="-1" strike="noStrike">
              <a:latin typeface="Arial"/>
            </a:endParaRPr>
          </a:p>
        </p:txBody>
      </p:sp>
      <p:pic>
        <p:nvPicPr>
          <p:cNvPr id="83" name="Image 4" descr=""/>
          <p:cNvPicPr/>
          <p:nvPr/>
        </p:nvPicPr>
        <p:blipFill>
          <a:blip r:embed="rId1"/>
          <a:stretch/>
        </p:blipFill>
        <p:spPr>
          <a:xfrm>
            <a:off x="5231880" y="3977640"/>
            <a:ext cx="2142360" cy="214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1633680" y="819720"/>
            <a:ext cx="89236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9000"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5800" spc="-1" strike="noStrike">
                <a:solidFill>
                  <a:srgbClr val="000000"/>
                </a:solidFill>
                <a:latin typeface="Calibri"/>
              </a:rPr>
              <a:t>Pouvez-vous positionner </a:t>
            </a:r>
            <a:endParaRPr b="0" lang="fr-FR" sz="5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5800" spc="-1" strike="noStrike">
                <a:solidFill>
                  <a:srgbClr val="000000"/>
                </a:solidFill>
                <a:latin typeface="Calibri"/>
              </a:rPr>
              <a:t>les photos et les légendes </a:t>
            </a:r>
            <a:endParaRPr b="0" lang="fr-FR" sz="5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5800" spc="-1" strike="noStrike">
                <a:solidFill>
                  <a:srgbClr val="000000"/>
                </a:solidFill>
                <a:latin typeface="Calibri"/>
              </a:rPr>
              <a:t>dans l’ordre chronologique ?</a:t>
            </a:r>
            <a:endParaRPr b="0" lang="fr-FR" sz="5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</a:rPr>
              <a:t>Il peut y avoir plusieurs photos 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</a:rPr>
              <a:t>pour la même légende.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0000" y="0"/>
            <a:ext cx="3318840" cy="12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Circuit long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6" name="Image 3" descr="Récolte de tomates industrie 2017 [Drone] - YouTube"/>
          <p:cNvPicPr/>
          <p:nvPr/>
        </p:nvPicPr>
        <p:blipFill>
          <a:blip r:embed="rId1"/>
          <a:stretch/>
        </p:blipFill>
        <p:spPr>
          <a:xfrm>
            <a:off x="657360" y="1368000"/>
            <a:ext cx="2942280" cy="1654560"/>
          </a:xfrm>
          <a:prstGeom prst="rect">
            <a:avLst/>
          </a:prstGeom>
          <a:ln w="0">
            <a:noFill/>
          </a:ln>
        </p:spPr>
      </p:pic>
      <p:pic>
        <p:nvPicPr>
          <p:cNvPr id="87" name="Image 4" descr="A cause de problèmes liés au transport : Les récoltes de tomates menacées à  Guelma - L'Est Républicain"/>
          <p:cNvPicPr/>
          <p:nvPr/>
        </p:nvPicPr>
        <p:blipFill>
          <a:blip r:embed="rId2"/>
          <a:srcRect l="0" t="0" r="0" b="18335"/>
          <a:stretch/>
        </p:blipFill>
        <p:spPr>
          <a:xfrm>
            <a:off x="5401800" y="1234440"/>
            <a:ext cx="3597840" cy="1645200"/>
          </a:xfrm>
          <a:prstGeom prst="rect">
            <a:avLst/>
          </a:prstGeom>
          <a:ln w="0">
            <a:noFill/>
          </a:ln>
        </p:spPr>
      </p:pic>
      <p:pic>
        <p:nvPicPr>
          <p:cNvPr id="88" name="Image 6" descr=""/>
          <p:cNvPicPr/>
          <p:nvPr/>
        </p:nvPicPr>
        <p:blipFill>
          <a:blip r:embed="rId3"/>
          <a:srcRect l="0" t="0" r="0" b="7705"/>
          <a:stretch/>
        </p:blipFill>
        <p:spPr>
          <a:xfrm>
            <a:off x="8415720" y="4635000"/>
            <a:ext cx="3657960" cy="1898640"/>
          </a:xfrm>
          <a:prstGeom prst="rect">
            <a:avLst/>
          </a:prstGeom>
          <a:ln w="0">
            <a:noFill/>
          </a:ln>
        </p:spPr>
      </p:pic>
      <p:pic>
        <p:nvPicPr>
          <p:cNvPr id="89" name="Image 10" descr="Record heat is testing Kraft Heinz's efforts to climate-proof its ketchup |  The Seattle Times"/>
          <p:cNvPicPr/>
          <p:nvPr/>
        </p:nvPicPr>
        <p:blipFill>
          <a:blip r:embed="rId4"/>
          <a:srcRect l="0" t="8685" r="0" b="0"/>
          <a:stretch/>
        </p:blipFill>
        <p:spPr>
          <a:xfrm>
            <a:off x="278280" y="4410000"/>
            <a:ext cx="3567240" cy="2171520"/>
          </a:xfrm>
          <a:prstGeom prst="rect">
            <a:avLst/>
          </a:prstGeom>
          <a:ln w="0">
            <a:noFill/>
          </a:ln>
        </p:spPr>
      </p:pic>
      <p:pic>
        <p:nvPicPr>
          <p:cNvPr id="90" name="Image 11" descr=""/>
          <p:cNvPicPr/>
          <p:nvPr/>
        </p:nvPicPr>
        <p:blipFill>
          <a:blip r:embed="rId5"/>
          <a:srcRect l="0" t="0" r="0" b="6234"/>
          <a:stretch/>
        </p:blipFill>
        <p:spPr>
          <a:xfrm>
            <a:off x="4085280" y="4498560"/>
            <a:ext cx="4117320" cy="2171520"/>
          </a:xfrm>
          <a:prstGeom prst="rect">
            <a:avLst/>
          </a:prstGeom>
          <a:ln w="0">
            <a:noFill/>
          </a:ln>
        </p:spPr>
      </p:pic>
      <p:sp>
        <p:nvSpPr>
          <p:cNvPr id="91" name="ZoneTexte 12"/>
          <p:cNvSpPr/>
          <p:nvPr/>
        </p:nvSpPr>
        <p:spPr>
          <a:xfrm>
            <a:off x="954360" y="2880000"/>
            <a:ext cx="2105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Production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92" name="ZoneTexte 13"/>
          <p:cNvSpPr/>
          <p:nvPr/>
        </p:nvSpPr>
        <p:spPr>
          <a:xfrm>
            <a:off x="6509160" y="2903760"/>
            <a:ext cx="1590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3" name="ZoneTexte 14"/>
          <p:cNvSpPr/>
          <p:nvPr/>
        </p:nvSpPr>
        <p:spPr>
          <a:xfrm>
            <a:off x="4801680" y="4068360"/>
            <a:ext cx="2962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Transformation 1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4" name="Connecteur droit avec flèche 16"/>
          <p:cNvSpPr/>
          <p:nvPr/>
        </p:nvSpPr>
        <p:spPr>
          <a:xfrm flipH="1">
            <a:off x="3059280" y="3420000"/>
            <a:ext cx="3959640" cy="7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5" name="Connecteur droit avec flèche 18"/>
          <p:cNvSpPr/>
          <p:nvPr/>
        </p:nvSpPr>
        <p:spPr>
          <a:xfrm>
            <a:off x="3686400" y="5584680"/>
            <a:ext cx="374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6" name="Connecteur droit avec flèche 22"/>
          <p:cNvSpPr/>
          <p:nvPr/>
        </p:nvSpPr>
        <p:spPr>
          <a:xfrm>
            <a:off x="8321040" y="5750280"/>
            <a:ext cx="374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7" name="Connecteur droit avec flèche 2"/>
          <p:cNvSpPr/>
          <p:nvPr/>
        </p:nvSpPr>
        <p:spPr>
          <a:xfrm flipV="1">
            <a:off x="3780000" y="2029320"/>
            <a:ext cx="125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3" descr=""/>
          <p:cNvPicPr/>
          <p:nvPr/>
        </p:nvPicPr>
        <p:blipFill>
          <a:blip r:embed="rId1"/>
          <a:srcRect l="9074" t="0" r="13784" b="9439"/>
          <a:stretch/>
        </p:blipFill>
        <p:spPr>
          <a:xfrm>
            <a:off x="9162720" y="3944520"/>
            <a:ext cx="2782440" cy="1830600"/>
          </a:xfrm>
          <a:prstGeom prst="rect">
            <a:avLst/>
          </a:prstGeom>
          <a:ln w="0">
            <a:noFill/>
          </a:ln>
        </p:spPr>
      </p:pic>
      <p:pic>
        <p:nvPicPr>
          <p:cNvPr id="99" name="Image 4" descr="Reportage &amp; Podcast] Le Groupement Les Mousquetaires inaugure la base  logistique mixte d'Angoulême"/>
          <p:cNvPicPr/>
          <p:nvPr/>
        </p:nvPicPr>
        <p:blipFill>
          <a:blip r:embed="rId2"/>
          <a:stretch/>
        </p:blipFill>
        <p:spPr>
          <a:xfrm>
            <a:off x="4680000" y="3780000"/>
            <a:ext cx="2249280" cy="1684080"/>
          </a:xfrm>
          <a:prstGeom prst="rect">
            <a:avLst/>
          </a:prstGeom>
          <a:ln w="0">
            <a:noFill/>
          </a:ln>
        </p:spPr>
      </p:pic>
      <p:pic>
        <p:nvPicPr>
          <p:cNvPr id="100" name="dimg_hCWtZ7n7EIaakdUP0vmpkAI_285" descr="L'activité du transport routier poursuit son déclin"/>
          <p:cNvPicPr/>
          <p:nvPr/>
        </p:nvPicPr>
        <p:blipFill>
          <a:blip r:embed="rId3"/>
          <a:stretch/>
        </p:blipFill>
        <p:spPr>
          <a:xfrm>
            <a:off x="1168920" y="-4172040"/>
            <a:ext cx="3548880" cy="2361600"/>
          </a:xfrm>
          <a:prstGeom prst="rect">
            <a:avLst/>
          </a:prstGeom>
          <a:ln w="0">
            <a:noFill/>
          </a:ln>
        </p:spPr>
      </p:pic>
      <p:pic>
        <p:nvPicPr>
          <p:cNvPr id="101" name="Image 6" descr="Homemade Ketchup Recipe"/>
          <p:cNvPicPr/>
          <p:nvPr/>
        </p:nvPicPr>
        <p:blipFill>
          <a:blip r:embed="rId4"/>
          <a:stretch/>
        </p:blipFill>
        <p:spPr>
          <a:xfrm>
            <a:off x="4945680" y="-4104000"/>
            <a:ext cx="2910600" cy="2180520"/>
          </a:xfrm>
          <a:prstGeom prst="rect">
            <a:avLst/>
          </a:prstGeom>
          <a:ln w="0">
            <a:noFill/>
          </a:ln>
        </p:spPr>
      </p:pic>
      <p:pic>
        <p:nvPicPr>
          <p:cNvPr id="102" name="Image 7" descr="Rome, Italie. 05 Décembre 2018 : Rayonnage Avec Des Produits De Nature  Différente, Variété D'aliments Affichés Sur Les Étagères À L'intérieur D'un  Supermarché MA À Rome En Italie. Conserves Et Conserves. Banque"/>
          <p:cNvPicPr/>
          <p:nvPr/>
        </p:nvPicPr>
        <p:blipFill>
          <a:blip r:embed="rId5"/>
          <a:srcRect l="29239" t="0" r="0" b="0"/>
          <a:stretch/>
        </p:blipFill>
        <p:spPr>
          <a:xfrm>
            <a:off x="238320" y="3960000"/>
            <a:ext cx="1741320" cy="1637640"/>
          </a:xfrm>
          <a:prstGeom prst="rect">
            <a:avLst/>
          </a:prstGeom>
          <a:ln w="0">
            <a:noFill/>
          </a:ln>
        </p:spPr>
      </p:pic>
      <p:pic>
        <p:nvPicPr>
          <p:cNvPr id="103" name="Image 8" descr=""/>
          <p:cNvPicPr/>
          <p:nvPr/>
        </p:nvPicPr>
        <p:blipFill>
          <a:blip r:embed="rId6"/>
          <a:srcRect l="0" t="0" r="0" b="7116"/>
          <a:stretch/>
        </p:blipFill>
        <p:spPr>
          <a:xfrm>
            <a:off x="5533920" y="135720"/>
            <a:ext cx="2987640" cy="1560600"/>
          </a:xfrm>
          <a:prstGeom prst="rect">
            <a:avLst/>
          </a:prstGeom>
          <a:ln w="0">
            <a:noFill/>
          </a:ln>
        </p:spPr>
      </p:pic>
      <p:pic>
        <p:nvPicPr>
          <p:cNvPr id="104" name="Image 9" descr=""/>
          <p:cNvPicPr/>
          <p:nvPr/>
        </p:nvPicPr>
        <p:blipFill>
          <a:blip r:embed="rId7"/>
          <a:srcRect l="0" t="0" r="0" b="22982"/>
          <a:stretch/>
        </p:blipFill>
        <p:spPr>
          <a:xfrm>
            <a:off x="360000" y="1074600"/>
            <a:ext cx="2921040" cy="1265040"/>
          </a:xfrm>
          <a:prstGeom prst="rect">
            <a:avLst/>
          </a:prstGeom>
          <a:ln w="0">
            <a:noFill/>
          </a:ln>
        </p:spPr>
      </p:pic>
      <p:pic>
        <p:nvPicPr>
          <p:cNvPr id="105" name="Image 10" descr=""/>
          <p:cNvPicPr/>
          <p:nvPr/>
        </p:nvPicPr>
        <p:blipFill>
          <a:blip r:embed="rId8"/>
          <a:srcRect l="36373" t="0" r="29066" b="7116"/>
          <a:stretch/>
        </p:blipFill>
        <p:spPr>
          <a:xfrm>
            <a:off x="3829320" y="187560"/>
            <a:ext cx="1544040" cy="2335320"/>
          </a:xfrm>
          <a:prstGeom prst="rect">
            <a:avLst/>
          </a:prstGeom>
          <a:ln w="0">
            <a:noFill/>
          </a:ln>
        </p:spPr>
      </p:pic>
      <p:pic>
        <p:nvPicPr>
          <p:cNvPr id="106" name="Image 11" descr=""/>
          <p:cNvPicPr/>
          <p:nvPr/>
        </p:nvPicPr>
        <p:blipFill>
          <a:blip r:embed="rId9"/>
          <a:srcRect l="0" t="0" r="0" b="8589"/>
          <a:stretch/>
        </p:blipFill>
        <p:spPr>
          <a:xfrm>
            <a:off x="9270720" y="1854720"/>
            <a:ext cx="2813040" cy="1446480"/>
          </a:xfrm>
          <a:prstGeom prst="rect">
            <a:avLst/>
          </a:prstGeom>
          <a:ln w="0">
            <a:noFill/>
          </a:ln>
        </p:spPr>
      </p:pic>
      <p:pic>
        <p:nvPicPr>
          <p:cNvPr id="107" name="Image 12" descr=""/>
          <p:cNvPicPr/>
          <p:nvPr/>
        </p:nvPicPr>
        <p:blipFill>
          <a:blip r:embed="rId10"/>
          <a:srcRect l="14219" t="0" r="7573" b="9761"/>
          <a:stretch/>
        </p:blipFill>
        <p:spPr>
          <a:xfrm>
            <a:off x="9394920" y="207000"/>
            <a:ext cx="2543040" cy="1649880"/>
          </a:xfrm>
          <a:prstGeom prst="rect">
            <a:avLst/>
          </a:prstGeom>
          <a:ln w="0">
            <a:noFill/>
          </a:ln>
        </p:spPr>
      </p:pic>
      <p:pic>
        <p:nvPicPr>
          <p:cNvPr id="108" name="dimg_hCWtZ7n7EIaakdUP0vmpkAI_285" descr="L'activité du transport routier poursuit son déclin"/>
          <p:cNvPicPr/>
          <p:nvPr/>
        </p:nvPicPr>
        <p:blipFill>
          <a:blip r:embed="rId11"/>
          <a:srcRect l="22041" t="0" r="0" b="0"/>
          <a:stretch/>
        </p:blipFill>
        <p:spPr>
          <a:xfrm>
            <a:off x="2881440" y="3780000"/>
            <a:ext cx="1439640" cy="1229040"/>
          </a:xfrm>
          <a:prstGeom prst="rect">
            <a:avLst/>
          </a:prstGeom>
          <a:ln w="0">
            <a:noFill/>
          </a:ln>
        </p:spPr>
      </p:pic>
      <p:sp>
        <p:nvSpPr>
          <p:cNvPr id="109" name="Connecteur droit avec flèche 16"/>
          <p:cNvSpPr/>
          <p:nvPr/>
        </p:nvSpPr>
        <p:spPr>
          <a:xfrm flipV="1">
            <a:off x="3240000" y="161892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0" name="Connecteur droit avec flèche 18"/>
          <p:cNvSpPr/>
          <p:nvPr/>
        </p:nvSpPr>
        <p:spPr>
          <a:xfrm flipV="1">
            <a:off x="8564040" y="110556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1" name="Connecteur droit avec flèche 19"/>
          <p:cNvSpPr/>
          <p:nvPr/>
        </p:nvSpPr>
        <p:spPr>
          <a:xfrm>
            <a:off x="10677600" y="3301560"/>
            <a:ext cx="36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2" name="Connecteur droit avec flèche 21"/>
          <p:cNvSpPr/>
          <p:nvPr/>
        </p:nvSpPr>
        <p:spPr>
          <a:xfrm flipH="1">
            <a:off x="8819640" y="4860000"/>
            <a:ext cx="547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3" name="Connecteur droit avec flèche 23"/>
          <p:cNvSpPr/>
          <p:nvPr/>
        </p:nvSpPr>
        <p:spPr>
          <a:xfrm flipH="1">
            <a:off x="4319640" y="4139640"/>
            <a:ext cx="547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4" name="Connecteur droit avec flèche 24"/>
          <p:cNvSpPr/>
          <p:nvPr/>
        </p:nvSpPr>
        <p:spPr>
          <a:xfrm flipH="1">
            <a:off x="2184480" y="4319640"/>
            <a:ext cx="695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5" name="ZoneTexte 26"/>
          <p:cNvSpPr/>
          <p:nvPr/>
        </p:nvSpPr>
        <p:spPr>
          <a:xfrm>
            <a:off x="481680" y="2343960"/>
            <a:ext cx="275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 intercontinental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6" name="ZoneTexte 27"/>
          <p:cNvSpPr/>
          <p:nvPr/>
        </p:nvSpPr>
        <p:spPr>
          <a:xfrm>
            <a:off x="6217560" y="2003760"/>
            <a:ext cx="2962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Transformation 2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7" name="ZoneTexte 28"/>
          <p:cNvSpPr/>
          <p:nvPr/>
        </p:nvSpPr>
        <p:spPr>
          <a:xfrm>
            <a:off x="9479160" y="5683680"/>
            <a:ext cx="2374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conditionnement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8" name="ZoneTexte 29"/>
          <p:cNvSpPr/>
          <p:nvPr/>
        </p:nvSpPr>
        <p:spPr>
          <a:xfrm>
            <a:off x="7365960" y="5808960"/>
            <a:ext cx="115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9" name="ZoneTexte 30"/>
          <p:cNvSpPr/>
          <p:nvPr/>
        </p:nvSpPr>
        <p:spPr>
          <a:xfrm>
            <a:off x="4471920" y="5580000"/>
            <a:ext cx="275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Stockage base logistique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0" name="ZoneTexte 31"/>
          <p:cNvSpPr/>
          <p:nvPr/>
        </p:nvSpPr>
        <p:spPr>
          <a:xfrm>
            <a:off x="3060000" y="5009400"/>
            <a:ext cx="1152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1" name="ZoneTexte 33"/>
          <p:cNvSpPr/>
          <p:nvPr/>
        </p:nvSpPr>
        <p:spPr>
          <a:xfrm>
            <a:off x="238320" y="5661000"/>
            <a:ext cx="233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Vente en grande distribution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2" name="dimg_hCWtZ7n7EIaakdUP0vmpkAI_ 1" descr="L'activité du transport routier poursuit son déclin"/>
          <p:cNvPicPr/>
          <p:nvPr/>
        </p:nvPicPr>
        <p:blipFill>
          <a:blip r:embed="rId12"/>
          <a:srcRect l="22041" t="0" r="0" b="0"/>
          <a:stretch/>
        </p:blipFill>
        <p:spPr>
          <a:xfrm>
            <a:off x="7380000" y="4320000"/>
            <a:ext cx="1439640" cy="1229040"/>
          </a:xfrm>
          <a:prstGeom prst="rect">
            <a:avLst/>
          </a:prstGeom>
          <a:ln w="0">
            <a:noFill/>
          </a:ln>
        </p:spPr>
      </p:pic>
      <p:sp>
        <p:nvSpPr>
          <p:cNvPr id="123" name="Connecteur droit avec flèche 1"/>
          <p:cNvSpPr/>
          <p:nvPr/>
        </p:nvSpPr>
        <p:spPr>
          <a:xfrm flipH="1">
            <a:off x="7019640" y="4859640"/>
            <a:ext cx="547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4" name="Titre 2"/>
          <p:cNvSpPr/>
          <p:nvPr/>
        </p:nvSpPr>
        <p:spPr>
          <a:xfrm>
            <a:off x="49320" y="-180000"/>
            <a:ext cx="37796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Circuit long (suite)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25" name="Connecteur droit avec flèche 3"/>
          <p:cNvSpPr/>
          <p:nvPr/>
        </p:nvSpPr>
        <p:spPr>
          <a:xfrm flipV="1">
            <a:off x="100080" y="1618560"/>
            <a:ext cx="43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re 3"/>
          <p:cNvSpPr/>
          <p:nvPr/>
        </p:nvSpPr>
        <p:spPr>
          <a:xfrm>
            <a:off x="720000" y="0"/>
            <a:ext cx="3318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Circuit court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521280" y="1080000"/>
            <a:ext cx="2879280" cy="161964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616200" y="1096200"/>
            <a:ext cx="1603440" cy="160344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5400000" y="1080000"/>
            <a:ext cx="2433960" cy="1619640"/>
          </a:xfrm>
          <a:prstGeom prst="rect">
            <a:avLst/>
          </a:prstGeom>
          <a:ln w="0">
            <a:noFill/>
          </a:ln>
        </p:spPr>
      </p:pic>
      <p:sp>
        <p:nvSpPr>
          <p:cNvPr id="130" name="ZoneTexte 1"/>
          <p:cNvSpPr/>
          <p:nvPr/>
        </p:nvSpPr>
        <p:spPr>
          <a:xfrm>
            <a:off x="5634360" y="5580000"/>
            <a:ext cx="210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conditionnement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1" name="Connecteur droit avec flèche 4"/>
          <p:cNvSpPr/>
          <p:nvPr/>
        </p:nvSpPr>
        <p:spPr>
          <a:xfrm>
            <a:off x="7740000" y="1620000"/>
            <a:ext cx="1079640" cy="1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9000000" y="865080"/>
            <a:ext cx="2262600" cy="1294560"/>
          </a:xfrm>
          <a:prstGeom prst="rect">
            <a:avLst/>
          </a:prstGeom>
          <a:ln w="0">
            <a:noFill/>
          </a:ln>
        </p:spPr>
      </p:pic>
      <p:sp>
        <p:nvSpPr>
          <p:cNvPr id="133" name="ZoneTexte 2"/>
          <p:cNvSpPr/>
          <p:nvPr/>
        </p:nvSpPr>
        <p:spPr>
          <a:xfrm>
            <a:off x="8334360" y="5040000"/>
            <a:ext cx="210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transformation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4" name="ZoneTexte 3"/>
          <p:cNvSpPr/>
          <p:nvPr/>
        </p:nvSpPr>
        <p:spPr>
          <a:xfrm>
            <a:off x="3474360" y="2700000"/>
            <a:ext cx="2105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Production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5" name="ZoneTexte 4"/>
          <p:cNvSpPr/>
          <p:nvPr/>
        </p:nvSpPr>
        <p:spPr>
          <a:xfrm>
            <a:off x="9234360" y="2064600"/>
            <a:ext cx="2105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5"/>
          <a:srcRect l="22319" t="0" r="0" b="0"/>
          <a:stretch/>
        </p:blipFill>
        <p:spPr>
          <a:xfrm>
            <a:off x="5580000" y="4140000"/>
            <a:ext cx="1979640" cy="14396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6"/>
          <a:srcRect l="20638" t="0" r="0" b="0"/>
          <a:stretch/>
        </p:blipFill>
        <p:spPr>
          <a:xfrm>
            <a:off x="264600" y="4500000"/>
            <a:ext cx="1512000" cy="107964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7"/>
          <a:stretch/>
        </p:blipFill>
        <p:spPr>
          <a:xfrm>
            <a:off x="8280000" y="3600000"/>
            <a:ext cx="1894680" cy="1421640"/>
          </a:xfrm>
          <a:prstGeom prst="rect">
            <a:avLst/>
          </a:prstGeom>
          <a:ln w="0">
            <a:noFill/>
          </a:ln>
        </p:spPr>
      </p:pic>
      <p:sp>
        <p:nvSpPr>
          <p:cNvPr id="139" name="ZoneTexte 5"/>
          <p:cNvSpPr/>
          <p:nvPr/>
        </p:nvSpPr>
        <p:spPr>
          <a:xfrm>
            <a:off x="414360" y="5580000"/>
            <a:ext cx="210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vente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8"/>
          <a:stretch/>
        </p:blipFill>
        <p:spPr>
          <a:xfrm>
            <a:off x="3960000" y="3935520"/>
            <a:ext cx="1439640" cy="2004120"/>
          </a:xfrm>
          <a:prstGeom prst="rect">
            <a:avLst/>
          </a:prstGeom>
          <a:ln w="0">
            <a:noFill/>
          </a:ln>
        </p:spPr>
      </p:pic>
      <p:sp>
        <p:nvSpPr>
          <p:cNvPr id="141" name="Connecteur droit avec flèche 5"/>
          <p:cNvSpPr/>
          <p:nvPr/>
        </p:nvSpPr>
        <p:spPr>
          <a:xfrm flipH="1">
            <a:off x="3443040" y="5400000"/>
            <a:ext cx="695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" name="Connecteur droit avec flèche 6"/>
          <p:cNvSpPr/>
          <p:nvPr/>
        </p:nvSpPr>
        <p:spPr>
          <a:xfrm flipH="1">
            <a:off x="7559280" y="4679640"/>
            <a:ext cx="695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" name="Connecteur droit avec flèche 7"/>
          <p:cNvSpPr/>
          <p:nvPr/>
        </p:nvSpPr>
        <p:spPr>
          <a:xfrm flipH="1">
            <a:off x="1283040" y="5760000"/>
            <a:ext cx="695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44" name="" descr=""/>
          <p:cNvPicPr/>
          <p:nvPr/>
        </p:nvPicPr>
        <p:blipFill>
          <a:blip r:embed="rId9"/>
          <a:stretch/>
        </p:blipFill>
        <p:spPr>
          <a:xfrm>
            <a:off x="2202840" y="5040000"/>
            <a:ext cx="1216800" cy="899640"/>
          </a:xfrm>
          <a:prstGeom prst="rect">
            <a:avLst/>
          </a:prstGeom>
          <a:ln w="0">
            <a:noFill/>
          </a:ln>
        </p:spPr>
      </p:pic>
      <p:sp>
        <p:nvSpPr>
          <p:cNvPr id="145" name="ZoneTexte 6"/>
          <p:cNvSpPr/>
          <p:nvPr/>
        </p:nvSpPr>
        <p:spPr>
          <a:xfrm>
            <a:off x="2214360" y="5760000"/>
            <a:ext cx="2105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6" name="Connecteur droit avec flèche 8"/>
          <p:cNvSpPr/>
          <p:nvPr/>
        </p:nvSpPr>
        <p:spPr>
          <a:xfrm flipH="1">
            <a:off x="9179280" y="2520000"/>
            <a:ext cx="899640" cy="89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000000"/>
            </a:solidFill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224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Quelle est la différence </a:t>
            </a:r>
            <a:br>
              <a:rPr sz="4400"/>
            </a:b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entre un circuit court et un circuit long 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2887560" y="3101760"/>
            <a:ext cx="7064280" cy="8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Donner leurs avantages et leurs inconvénients.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Espace réservé du contenu 3"/>
          <p:cNvGraphicFramePr/>
          <p:nvPr/>
        </p:nvGraphicFramePr>
        <p:xfrm>
          <a:off x="1634760" y="1062000"/>
          <a:ext cx="8921880" cy="5546520"/>
        </p:xfrm>
        <a:graphic>
          <a:graphicData uri="http://schemas.openxmlformats.org/drawingml/2006/table">
            <a:tbl>
              <a:tblPr/>
              <a:tblGrid>
                <a:gridCol w="2387520"/>
                <a:gridCol w="3258360"/>
                <a:gridCol w="3276360"/>
              </a:tblGrid>
              <a:tr h="424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Conséquences sur : </a:t>
                      </a:r>
                      <a:r>
                        <a:rPr b="1" lang="fr-FR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55640" algn="ctr">
                        <a:lnSpc>
                          <a:spcPts val="1281"/>
                        </a:lnSpc>
                        <a:buNone/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755640" algn="ctr">
                        <a:lnSpc>
                          <a:spcPts val="1281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Circuits longs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38360" algn="ctr">
                        <a:lnSpc>
                          <a:spcPts val="1281"/>
                        </a:lnSpc>
                        <a:buNone/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738360" algn="ctr">
                        <a:lnSpc>
                          <a:spcPts val="1281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Circuits courts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</a:tr>
              <a:tr h="12754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L’environnement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0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Les prix des produits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77280">
                <a:tc>
                  <a:txBody>
                    <a:bodyPr anchor="t">
                      <a:noAutofit/>
                    </a:bodyPr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La qualité des produits 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et leur goût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9880">
                <a:tc>
                  <a:txBody>
                    <a:bodyPr anchor="t">
                      <a:noAutofit/>
                    </a:bodyPr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Les relations entre les producteurs et les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ts val="1301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consommateurs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Rectangle 1"/>
          <p:cNvSpPr/>
          <p:nvPr/>
        </p:nvSpPr>
        <p:spPr>
          <a:xfrm>
            <a:off x="1583280" y="419400"/>
            <a:ext cx="863928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Complète le tableau suivant avec les conséquences des deux types de circuits.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51" name="Connecteur droit avec flèche 2"/>
          <p:cNvSpPr/>
          <p:nvPr/>
        </p:nvSpPr>
        <p:spPr>
          <a:xfrm flipH="1">
            <a:off x="3570120" y="1261080"/>
            <a:ext cx="259200" cy="41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ffff"/>
            </a:solidFill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Espace réservé du contenu 1"/>
          <p:cNvGraphicFramePr/>
          <p:nvPr/>
        </p:nvGraphicFramePr>
        <p:xfrm>
          <a:off x="1634760" y="1062000"/>
          <a:ext cx="8921880" cy="5546520"/>
        </p:xfrm>
        <a:graphic>
          <a:graphicData uri="http://schemas.openxmlformats.org/drawingml/2006/table">
            <a:tbl>
              <a:tblPr/>
              <a:tblGrid>
                <a:gridCol w="2387520"/>
                <a:gridCol w="3258360"/>
                <a:gridCol w="3276360"/>
              </a:tblGrid>
              <a:tr h="4240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Conséquences sur : </a:t>
                      </a:r>
                      <a:r>
                        <a:rPr b="1" lang="fr-FR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55640" algn="ctr">
                        <a:lnSpc>
                          <a:spcPts val="1281"/>
                        </a:lnSpc>
                        <a:buNone/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755640" algn="ctr">
                        <a:lnSpc>
                          <a:spcPts val="1281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Circuits longs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38360" algn="ctr">
                        <a:lnSpc>
                          <a:spcPts val="1281"/>
                        </a:lnSpc>
                        <a:buNone/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738360" algn="ctr">
                        <a:lnSpc>
                          <a:spcPts val="1281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Circuits courts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</a:tr>
              <a:tr h="12754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L’environnement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0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Les prix des produits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Les prix sont moins chers car </a:t>
                      </a: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  <a:ea typeface="Microsoft YaHei"/>
                        </a:rPr>
                        <a:t>quand on produit beaucoup de quantité, on fait des économies d’échelles. 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  <a:ea typeface="Microsoft YaHei"/>
                        </a:rPr>
                        <a:t>Les produits sont aussi moins chers car la main d’oeuvre coute moins dans d’autres pays.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Les prix sont souvent plus chers mais les agriculteurs sont mieux rémunérés car il y a moins d’intermédiaires. Les prix des produits sont fixés plus justement. 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77280">
                <a:tc>
                  <a:txBody>
                    <a:bodyPr anchor="t">
                      <a:noAutofit/>
                    </a:bodyPr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La qualité des produits 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508680" indent="-385920" algn="ctr">
                        <a:lnSpc>
                          <a:spcPct val="100000"/>
                        </a:lnSpc>
                        <a:spcBef>
                          <a:spcPts val="666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et leur goût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Les fruits et légumes venant de loin sont   généralement récoltés bien avant qu’ils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300" spc="-1" strike="noStrike">
                          <a:solidFill>
                            <a:srgbClr val="111111"/>
                          </a:solidFill>
                          <a:latin typeface="Calibri"/>
                          <a:ea typeface="NunitoSans10ptCondensed-Regular"/>
                        </a:rPr>
                        <a:t>n’arrivent à maturité car le transport est plus long. Résultat, ils sont généralement</a:t>
                      </a:r>
                      <a:endParaRPr b="0" lang="fr-FR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300" spc="-1" strike="noStrike">
                          <a:solidFill>
                            <a:srgbClr val="111111"/>
                          </a:solidFill>
                          <a:latin typeface="Calibri"/>
                          <a:ea typeface="NunitoSans10ptCondensed-Regular"/>
                        </a:rPr>
                        <a:t>moins riches en certaines vitamines et/ou nutriments et moins savoureux.</a:t>
                      </a:r>
                      <a:endParaRPr b="0" lang="fr-FR" sz="13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  <a:ea typeface="NunitoSans10ptCondensed-Regular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  <a:ea typeface="NunitoSans10ptCondensed-Regular"/>
                        </a:rPr>
                        <a:t>Les fruits et les légumes en circuits courts sont récoltés à maturité et distribués rapidement.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9880">
                <a:tc>
                  <a:txBody>
                    <a:bodyPr anchor="t">
                      <a:noAutofit/>
                    </a:bodyPr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Les relations entre les producteurs et les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marL="142920" algn="ctr">
                        <a:lnSpc>
                          <a:spcPts val="1301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consommateurs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 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Aujourd’hui les espaces de production agricole et les espaces de consommation alimentaire sont déconnectés.</a:t>
                      </a:r>
                      <a:endParaRPr b="0" lang="fr-F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111111"/>
                          </a:solidFill>
                          <a:latin typeface="Calibri"/>
                        </a:rPr>
                        <a:t>Les circuits courts permettent de recréer du lien, de la solidarité et des connaissances (saisonnalité, variétés locales, réalité du métier de paysan, ...)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" name="Rectangle 2"/>
          <p:cNvSpPr/>
          <p:nvPr/>
        </p:nvSpPr>
        <p:spPr>
          <a:xfrm>
            <a:off x="1583280" y="419400"/>
            <a:ext cx="863928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Complète le tableau suivant avec les conséquences des deux types de circuits.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54" name="Connecteur droit avec flèche 9"/>
          <p:cNvSpPr/>
          <p:nvPr/>
        </p:nvSpPr>
        <p:spPr>
          <a:xfrm flipH="1">
            <a:off x="3570120" y="1261080"/>
            <a:ext cx="259200" cy="41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ffff"/>
            </a:solidFill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Application>LibreOffice/7.3.5.2$Windows_X86_64 LibreOffice_project/184fe81b8c8c30d8b5082578aee2fed2ea847c01</Application>
  <AppVersion>15.0000</AppVersion>
  <Words>135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2025-02-12T20:50:29Z</dcterms:created>
  <dc:creator>Emily</dc:creator>
  <dc:description/>
  <dc:language>fr-FR</dc:language>
  <cp:lastModifiedBy/>
  <cp:lastPrinted>2025-02-13T23:54:18Z</cp:lastPrinted>
  <dcterms:modified xsi:type="dcterms:W3CDTF">2025-08-28T13:53:03Z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6</vt:i4>
  </property>
</Properties>
</file>